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8"/>
  </p:handoutMasterIdLst>
  <p:sldIdLst>
    <p:sldId id="256" r:id="rId2"/>
    <p:sldId id="285" r:id="rId3"/>
    <p:sldId id="257" r:id="rId4"/>
    <p:sldId id="259" r:id="rId5"/>
    <p:sldId id="284" r:id="rId6"/>
    <p:sldId id="278" r:id="rId7"/>
    <p:sldId id="279" r:id="rId8"/>
    <p:sldId id="280" r:id="rId9"/>
    <p:sldId id="281" r:id="rId10"/>
    <p:sldId id="282" r:id="rId11"/>
    <p:sldId id="260" r:id="rId12"/>
    <p:sldId id="270" r:id="rId13"/>
    <p:sldId id="271" r:id="rId14"/>
    <p:sldId id="274" r:id="rId15"/>
    <p:sldId id="283" r:id="rId16"/>
    <p:sldId id="268" r:id="rId17"/>
  </p:sldIdLst>
  <p:sldSz cx="9144000" cy="6858000" type="screen4x3"/>
  <p:notesSz cx="6888163" cy="100218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varScale="1">
        <p:scale>
          <a:sx n="89" d="100"/>
          <a:sy n="89" d="100"/>
        </p:scale>
        <p:origin x="128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nl-BE"/>
          </a:p>
        </p:txBody>
      </p:sp>
      <p:sp>
        <p:nvSpPr>
          <p:cNvPr id="3" name="Tijdelijke aanduiding voor datum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7C32569D-A810-43BA-91E6-91363B636AEB}" type="datetimeFigureOut">
              <a:rPr lang="nl-BE" smtClean="0"/>
              <a:t>9/02/2021</a:t>
            </a:fld>
            <a:endParaRPr lang="nl-BE"/>
          </a:p>
        </p:txBody>
      </p:sp>
      <p:sp>
        <p:nvSpPr>
          <p:cNvPr id="4" name="Tijdelijke aanduiding voor voettekst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4923F373-05BE-47E4-9BB8-333BC892A654}" type="slidenum">
              <a:rPr lang="nl-BE" smtClean="0"/>
              <a:t>‹#›</a:t>
            </a:fld>
            <a:endParaRPr lang="nl-BE"/>
          </a:p>
        </p:txBody>
      </p:sp>
    </p:spTree>
    <p:extLst>
      <p:ext uri="{BB962C8B-B14F-4D97-AF65-F5344CB8AC3E}">
        <p14:creationId xmlns:p14="http://schemas.microsoft.com/office/powerpoint/2010/main" val="132552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42F4F4F-AC07-4BFE-98D6-714F41EE2B8C}" type="datetimeFigureOut">
              <a:rPr lang="nl-BE" smtClean="0"/>
              <a:t>9/02/2021</a:t>
            </a:fld>
            <a:endParaRPr lang="nl-B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B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3AAE01-60FE-43CA-ACFA-E9A951A9AD91}" type="slidenum">
              <a:rPr lang="nl-BE" smtClean="0"/>
              <a:t>‹#›</a:t>
            </a:fld>
            <a:endParaRPr lang="nl-B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42F4F4F-AC07-4BFE-98D6-714F41EE2B8C}"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42F4F4F-AC07-4BFE-98D6-714F41EE2B8C}"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6324600" cy="13716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onlineafbeelding 3"/>
          <p:cNvSpPr>
            <a:spLocks noGrp="1"/>
          </p:cNvSpPr>
          <p:nvPr>
            <p:ph type="clipArt" sz="half" idx="2"/>
          </p:nvPr>
        </p:nvSpPr>
        <p:spPr>
          <a:xfrm>
            <a:off x="4648200" y="1981200"/>
            <a:ext cx="3810000" cy="4114800"/>
          </a:xfrm>
        </p:spPr>
        <p:txBody>
          <a:bodyPr/>
          <a:lstStyle/>
          <a:p>
            <a:endParaRPr lang="nl-BE"/>
          </a:p>
        </p:txBody>
      </p:sp>
      <p:sp>
        <p:nvSpPr>
          <p:cNvPr id="5" name="Tijdelijke aanduiding voor dianummer 4"/>
          <p:cNvSpPr>
            <a:spLocks noGrp="1"/>
          </p:cNvSpPr>
          <p:nvPr>
            <p:ph type="sldNum" sz="quarter" idx="10"/>
          </p:nvPr>
        </p:nvSpPr>
        <p:spPr>
          <a:xfrm>
            <a:off x="685800" y="6477000"/>
            <a:ext cx="2209800" cy="381000"/>
          </a:xfrm>
        </p:spPr>
        <p:txBody>
          <a:bodyPr/>
          <a:lstStyle>
            <a:lvl1pPr>
              <a:defRPr/>
            </a:lvl1pPr>
          </a:lstStyle>
          <a:p>
            <a:fld id="{CEE233BE-5820-4F27-81C0-EE637E66D423}" type="slidenum">
              <a:rPr lang="en-US" altLang="nl-BE"/>
              <a:pPr/>
              <a:t>‹#›</a:t>
            </a:fld>
            <a:endParaRPr lang="en-US" altLang="nl-BE"/>
          </a:p>
        </p:txBody>
      </p:sp>
    </p:spTree>
    <p:extLst>
      <p:ext uri="{BB962C8B-B14F-4D97-AF65-F5344CB8AC3E}">
        <p14:creationId xmlns:p14="http://schemas.microsoft.com/office/powerpoint/2010/main" val="113488332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6324600" cy="1371600"/>
          </a:xfrm>
        </p:spPr>
        <p:txBody>
          <a:bodyPr/>
          <a:lstStyle/>
          <a:p>
            <a:r>
              <a:rPr lang="nl-NL"/>
              <a:t>Klik om de stijl te bewerken</a:t>
            </a:r>
            <a:endParaRPr lang="nl-BE"/>
          </a:p>
        </p:txBody>
      </p:sp>
      <p:sp>
        <p:nvSpPr>
          <p:cNvPr id="3" name="Tijdelijke aanduiding voor onlineafbeelding 2"/>
          <p:cNvSpPr>
            <a:spLocks noGrp="1"/>
          </p:cNvSpPr>
          <p:nvPr>
            <p:ph type="clipArt" sz="half" idx="1"/>
          </p:nvPr>
        </p:nvSpPr>
        <p:spPr>
          <a:xfrm>
            <a:off x="685800" y="1981200"/>
            <a:ext cx="3810000" cy="4114800"/>
          </a:xfrm>
        </p:spPr>
        <p:txBody>
          <a:bodyPr/>
          <a:lstStyle/>
          <a:p>
            <a:endParaRPr lang="nl-BE"/>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4"/>
          <p:cNvSpPr>
            <a:spLocks noGrp="1"/>
          </p:cNvSpPr>
          <p:nvPr>
            <p:ph type="sldNum" sz="quarter" idx="10"/>
          </p:nvPr>
        </p:nvSpPr>
        <p:spPr>
          <a:xfrm>
            <a:off x="685800" y="6477000"/>
            <a:ext cx="2209800" cy="381000"/>
          </a:xfrm>
        </p:spPr>
        <p:txBody>
          <a:bodyPr/>
          <a:lstStyle>
            <a:lvl1pPr>
              <a:defRPr/>
            </a:lvl1pPr>
          </a:lstStyle>
          <a:p>
            <a:fld id="{F5B72578-440A-4F80-B462-2B8A190FC3DB}" type="slidenum">
              <a:rPr lang="en-US" altLang="nl-BE"/>
              <a:pPr/>
              <a:t>‹#›</a:t>
            </a:fld>
            <a:endParaRPr lang="en-US" altLang="nl-BE"/>
          </a:p>
        </p:txBody>
      </p:sp>
    </p:spTree>
    <p:extLst>
      <p:ext uri="{BB962C8B-B14F-4D97-AF65-F5344CB8AC3E}">
        <p14:creationId xmlns:p14="http://schemas.microsoft.com/office/powerpoint/2010/main" val="14154847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2F4F4F-AC07-4BFE-98D6-714F41EE2B8C}"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42F4F4F-AC07-4BFE-98D6-714F41EE2B8C}" type="datetimeFigureOut">
              <a:rPr lang="nl-BE" smtClean="0"/>
              <a:t>9/02/2021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842F4F4F-AC07-4BFE-98D6-714F41EE2B8C}" type="datetimeFigureOut">
              <a:rPr lang="nl-BE" smtClean="0"/>
              <a:t>9/02/2021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a:t>
            </a:fld>
            <a:endParaRPr lang="nl-BE"/>
          </a:p>
        </p:txBody>
      </p:sp>
      <p:sp>
        <p:nvSpPr>
          <p:cNvPr id="9" name="Content Placeholder 8"/>
          <p:cNvSpPr>
            <a:spLocks noGrp="1"/>
          </p:cNvSpPr>
          <p:nvPr>
            <p:ph sz="quarter" idx="13"/>
          </p:nvPr>
        </p:nvSpPr>
        <p:spPr>
          <a:xfrm>
            <a:off x="1042416" y="2313432"/>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42F4F4F-AC07-4BFE-98D6-714F41EE2B8C}" type="datetimeFigureOut">
              <a:rPr lang="nl-BE" smtClean="0"/>
              <a:t>9/02/2021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42F4F4F-AC07-4BFE-98D6-714F41EE2B8C}" type="datetimeFigureOut">
              <a:rPr lang="nl-BE" smtClean="0"/>
              <a:t>9/02/2021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F4F4F-AC07-4BFE-98D6-714F41EE2B8C}" type="datetimeFigureOut">
              <a:rPr lang="nl-BE" smtClean="0"/>
              <a:t>9/02/2021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2F4F4F-AC07-4BFE-98D6-714F41EE2B8C}" type="datetimeFigureOut">
              <a:rPr lang="nl-BE" smtClean="0"/>
              <a:t>9/02/2021</a:t>
            </a:fld>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a:t>
            </a:fld>
            <a:endParaRPr lang="nl-B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B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42F4F4F-AC07-4BFE-98D6-714F41EE2B8C}" type="datetimeFigureOut">
              <a:rPr lang="nl-BE" smtClean="0"/>
              <a:t>9/02/2021</a:t>
            </a:fld>
            <a:endParaRPr lang="nl-B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42F4F4F-AC07-4BFE-98D6-714F41EE2B8C}" type="datetimeFigureOut">
              <a:rPr lang="nl-BE" smtClean="0"/>
              <a:t>9/02/2021</a:t>
            </a:fld>
            <a:endParaRPr lang="nl-B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B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3AAE01-60FE-43CA-ACFA-E9A951A9AD91}"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ormselcatecheseheultje.weebl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ilse.vandenbergh@thomasmore.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88024" y="3861048"/>
            <a:ext cx="3402713" cy="2160240"/>
          </a:xfrm>
        </p:spPr>
        <p:txBody>
          <a:bodyPr>
            <a:normAutofit/>
          </a:bodyPr>
          <a:lstStyle/>
          <a:p>
            <a:pPr algn="ctr"/>
            <a:r>
              <a:rPr lang="nl-BE" sz="3200" dirty="0"/>
              <a:t>VORMSEL-</a:t>
            </a:r>
            <a:br>
              <a:rPr lang="nl-BE" sz="3200" dirty="0"/>
            </a:br>
            <a:r>
              <a:rPr lang="nl-BE" sz="3200" dirty="0"/>
              <a:t>CATECHESE</a:t>
            </a:r>
            <a:br>
              <a:rPr lang="nl-BE" sz="3200" dirty="0"/>
            </a:br>
            <a:r>
              <a:rPr lang="nl-BE" sz="3200" dirty="0"/>
              <a:t>2021</a:t>
            </a:r>
          </a:p>
        </p:txBody>
      </p:sp>
      <p:sp>
        <p:nvSpPr>
          <p:cNvPr id="3" name="Rectangle 2">
            <a:extLst>
              <a:ext uri="{FF2B5EF4-FFF2-40B4-BE49-F238E27FC236}">
                <a16:creationId xmlns:a16="http://schemas.microsoft.com/office/drawing/2014/main" id="{4E19D12C-2976-4C7B-9FC8-E615617AAD3A}"/>
              </a:ext>
            </a:extLst>
          </p:cNvPr>
          <p:cNvSpPr/>
          <p:nvPr/>
        </p:nvSpPr>
        <p:spPr>
          <a:xfrm>
            <a:off x="827584" y="260648"/>
            <a:ext cx="6048672"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latin typeface="Open sans"/>
              </a:rPr>
              <a:t>VORMSEL: </a:t>
            </a:r>
            <a:r>
              <a:rPr lang="nl-BE" sz="2000" b="1" i="0" dirty="0">
                <a:effectLst/>
                <a:latin typeface="Open sans"/>
              </a:rPr>
              <a:t>NIEUWE DATUM!!!!!</a:t>
            </a:r>
          </a:p>
          <a:p>
            <a:pPr algn="ctr"/>
            <a:endParaRPr lang="nl-BE" sz="2000" b="1" i="0" dirty="0">
              <a:effectLst/>
              <a:latin typeface="Open sans"/>
            </a:endParaRPr>
          </a:p>
          <a:p>
            <a:pPr algn="ctr"/>
            <a:r>
              <a:rPr lang="nl-BE" b="0" i="0" dirty="0">
                <a:effectLst/>
                <a:latin typeface="Open sans"/>
              </a:rPr>
              <a:t>Op 8 februari 2021 beslisten alle bisdommen om de vormsels uit te stellen tot na de zomervakantie.  Niet leuk, maar wellicht een wijze beslissing. In het najaar is er meer kans dat het vormselfeest op een min of meer normale manier kan doorgaan. </a:t>
            </a:r>
          </a:p>
          <a:p>
            <a:pPr algn="ctr"/>
            <a:br>
              <a:rPr lang="nl-BE" dirty="0"/>
            </a:br>
            <a:r>
              <a:rPr lang="nl-BE" b="1" i="0" dirty="0">
                <a:solidFill>
                  <a:schemeClr val="bg1"/>
                </a:solidFill>
                <a:effectLst/>
                <a:latin typeface="Open sans"/>
              </a:rPr>
              <a:t>Nieuw moment voor de vormelingen van Heultje: </a:t>
            </a:r>
          </a:p>
          <a:p>
            <a:pPr algn="ctr"/>
            <a:r>
              <a:rPr lang="nl-BE" sz="2000" b="1" i="0" dirty="0">
                <a:solidFill>
                  <a:schemeClr val="bg1"/>
                </a:solidFill>
                <a:effectLst/>
                <a:latin typeface="Open sans"/>
              </a:rPr>
              <a:t>2 oktober om 9.30u</a:t>
            </a:r>
            <a:br>
              <a:rPr lang="nl-BE" dirty="0"/>
            </a:br>
            <a:endParaRPr lang="nl-BE" dirty="0"/>
          </a:p>
        </p:txBody>
      </p:sp>
    </p:spTree>
    <p:extLst>
      <p:ext uri="{BB962C8B-B14F-4D97-AF65-F5344CB8AC3E}">
        <p14:creationId xmlns:p14="http://schemas.microsoft.com/office/powerpoint/2010/main" val="40348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C2DE33DD-C821-4C30-BA73-E960AA48C8B4}" type="slidenum">
              <a:rPr lang="en-US" altLang="nl-BE"/>
              <a:pPr/>
              <a:t>10</a:t>
            </a:fld>
            <a:endParaRPr lang="en-US" altLang="nl-BE"/>
          </a:p>
        </p:txBody>
      </p:sp>
      <p:sp>
        <p:nvSpPr>
          <p:cNvPr id="53250" name="Rectangle 2"/>
          <p:cNvSpPr>
            <a:spLocks noGrp="1" noChangeArrowheads="1"/>
          </p:cNvSpPr>
          <p:nvPr>
            <p:ph type="title"/>
          </p:nvPr>
        </p:nvSpPr>
        <p:spPr>
          <a:xfrm>
            <a:off x="228600" y="457200"/>
            <a:ext cx="8458200" cy="1143000"/>
          </a:xfrm>
        </p:spPr>
        <p:txBody>
          <a:bodyPr/>
          <a:lstStyle/>
          <a:p>
            <a:r>
              <a:rPr lang="nl-BE" altLang="nl-BE" dirty="0"/>
              <a:t>  Mijn bootje is bestemd tot varen</a:t>
            </a:r>
            <a:endParaRPr lang="nl-NL" altLang="nl-BE" dirty="0"/>
          </a:p>
        </p:txBody>
      </p:sp>
      <p:sp>
        <p:nvSpPr>
          <p:cNvPr id="53251" name="Rectangle 3"/>
          <p:cNvSpPr>
            <a:spLocks noGrp="1" noChangeArrowheads="1"/>
          </p:cNvSpPr>
          <p:nvPr>
            <p:ph type="body" sz="half" idx="2"/>
          </p:nvPr>
        </p:nvSpPr>
        <p:spPr/>
        <p:txBody>
          <a:bodyPr/>
          <a:lstStyle/>
          <a:p>
            <a:r>
              <a:rPr lang="nl-BE" altLang="nl-BE" sz="2800"/>
              <a:t>Niet gelovig verzanden …</a:t>
            </a:r>
          </a:p>
          <a:p>
            <a:r>
              <a:rPr lang="nl-BE" altLang="nl-BE" sz="2800"/>
              <a:t>… dus: Jezus’ verhaal blijven beleven</a:t>
            </a:r>
          </a:p>
          <a:p>
            <a:r>
              <a:rPr lang="nl-BE" altLang="nl-BE" sz="2800"/>
              <a:t>ook als het grote feest straks voorbij zal zijn</a:t>
            </a:r>
            <a:endParaRPr lang="nl-NL" altLang="nl-BE" sz="2800"/>
          </a:p>
        </p:txBody>
      </p:sp>
      <p:pic>
        <p:nvPicPr>
          <p:cNvPr id="53252" name="Picture 4" descr="naamlo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43250"/>
            <a:ext cx="3810000" cy="28575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259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344934" cy="745152"/>
          </a:xfrm>
        </p:spPr>
        <p:txBody>
          <a:bodyPr>
            <a:normAutofit fontScale="90000"/>
          </a:bodyPr>
          <a:lstStyle/>
          <a:p>
            <a:r>
              <a:rPr lang="nl-BE" dirty="0"/>
              <a:t>Hoe voorbereiden op vormsel?</a:t>
            </a:r>
          </a:p>
        </p:txBody>
      </p:sp>
      <p:sp>
        <p:nvSpPr>
          <p:cNvPr id="3" name="Tijdelijke aanduiding voor inhoud 2"/>
          <p:cNvSpPr>
            <a:spLocks noGrp="1"/>
          </p:cNvSpPr>
          <p:nvPr>
            <p:ph idx="1"/>
          </p:nvPr>
        </p:nvSpPr>
        <p:spPr/>
        <p:txBody>
          <a:bodyPr>
            <a:normAutofit/>
          </a:bodyPr>
          <a:lstStyle/>
          <a:p>
            <a:r>
              <a:rPr lang="nl-BE" dirty="0"/>
              <a:t>Thuis: Ouders maken bewuste keuze, samen met vormeling en zijn bereid deze stap mee te ondersteunen.</a:t>
            </a:r>
          </a:p>
          <a:p>
            <a:r>
              <a:rPr lang="nl-BE" dirty="0"/>
              <a:t>Parochie: Vormselcatechese</a:t>
            </a:r>
          </a:p>
          <a:p>
            <a:pPr marL="68580" indent="0">
              <a:buNone/>
            </a:pPr>
            <a:endParaRPr lang="nl-BE" dirty="0"/>
          </a:p>
        </p:txBody>
      </p:sp>
    </p:spTree>
    <p:extLst>
      <p:ext uri="{BB962C8B-B14F-4D97-AF65-F5344CB8AC3E}">
        <p14:creationId xmlns:p14="http://schemas.microsoft.com/office/powerpoint/2010/main" val="149495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BE" dirty="0"/>
              <a:t>Vormselcatechese: Hoe?</a:t>
            </a:r>
          </a:p>
        </p:txBody>
      </p:sp>
      <p:sp>
        <p:nvSpPr>
          <p:cNvPr id="3" name="Tijdelijke aanduiding voor inhoud 2"/>
          <p:cNvSpPr>
            <a:spLocks noGrp="1"/>
          </p:cNvSpPr>
          <p:nvPr>
            <p:ph idx="1"/>
          </p:nvPr>
        </p:nvSpPr>
        <p:spPr/>
        <p:txBody>
          <a:bodyPr>
            <a:normAutofit/>
          </a:bodyPr>
          <a:lstStyle/>
          <a:p>
            <a:pPr marL="68580" indent="0">
              <a:buNone/>
            </a:pPr>
            <a:r>
              <a:rPr lang="nl-BE" dirty="0"/>
              <a:t>Via:</a:t>
            </a:r>
          </a:p>
          <a:p>
            <a:r>
              <a:rPr lang="nl-BE" dirty="0"/>
              <a:t>Online momenten voor kinderen en ouders</a:t>
            </a:r>
          </a:p>
          <a:p>
            <a:r>
              <a:rPr lang="nl-BE" dirty="0"/>
              <a:t>Opdrachten voor in gezinsverband</a:t>
            </a:r>
          </a:p>
          <a:p>
            <a:r>
              <a:rPr lang="nl-BE" dirty="0"/>
              <a:t>Catechesebijeenkomsten in kleine groepjes</a:t>
            </a:r>
          </a:p>
          <a:p>
            <a:r>
              <a:rPr lang="nl-BE" dirty="0"/>
              <a:t>Engagementen om iets te doen voor anderen</a:t>
            </a:r>
          </a:p>
        </p:txBody>
      </p:sp>
    </p:spTree>
    <p:extLst>
      <p:ext uri="{BB962C8B-B14F-4D97-AF65-F5344CB8AC3E}">
        <p14:creationId xmlns:p14="http://schemas.microsoft.com/office/powerpoint/2010/main" val="32957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764704"/>
            <a:ext cx="7240650" cy="673144"/>
          </a:xfrm>
        </p:spPr>
        <p:txBody>
          <a:bodyPr>
            <a:normAutofit fontScale="90000"/>
          </a:bodyPr>
          <a:lstStyle/>
          <a:p>
            <a:r>
              <a:rPr lang="nl-BE" dirty="0"/>
              <a:t>Jaarkalender </a:t>
            </a:r>
            <a:r>
              <a:rPr lang="nl-BE" sz="1600" dirty="0"/>
              <a:t>(onder voorbehoud)</a:t>
            </a:r>
          </a:p>
        </p:txBody>
      </p:sp>
      <p:sp>
        <p:nvSpPr>
          <p:cNvPr id="3" name="Tijdelijke aanduiding voor inhoud 2"/>
          <p:cNvSpPr>
            <a:spLocks noGrp="1"/>
          </p:cNvSpPr>
          <p:nvPr>
            <p:ph idx="1"/>
          </p:nvPr>
        </p:nvSpPr>
        <p:spPr>
          <a:xfrm>
            <a:off x="611560" y="1437848"/>
            <a:ext cx="8136904" cy="5087496"/>
          </a:xfrm>
        </p:spPr>
        <p:txBody>
          <a:bodyPr>
            <a:normAutofit fontScale="62500" lnSpcReduction="20000"/>
          </a:bodyPr>
          <a:lstStyle/>
          <a:p>
            <a:pPr marL="68580" indent="0">
              <a:buNone/>
            </a:pPr>
            <a:endParaRPr lang="nl-BE" dirty="0">
              <a:solidFill>
                <a:schemeClr val="tx1"/>
              </a:solidFill>
            </a:endParaRPr>
          </a:p>
          <a:p>
            <a:pPr marL="68580" indent="0">
              <a:buNone/>
            </a:pPr>
            <a:r>
              <a:rPr lang="nl-BE" b="1" dirty="0">
                <a:solidFill>
                  <a:schemeClr val="tx1"/>
                </a:solidFill>
              </a:rPr>
              <a:t>Jaarthema: Samen op tocht !</a:t>
            </a:r>
          </a:p>
          <a:p>
            <a:pPr marL="68580" indent="0">
              <a:buNone/>
            </a:pPr>
            <a:r>
              <a:rPr lang="nl-BE" b="1" dirty="0">
                <a:solidFill>
                  <a:schemeClr val="accent1"/>
                </a:solidFill>
              </a:rPr>
              <a:t>Vormselfeest in de kerk: 2 oktober om 9.30u</a:t>
            </a:r>
          </a:p>
          <a:p>
            <a:pPr marL="68580" indent="0">
              <a:buNone/>
            </a:pPr>
            <a:endParaRPr lang="nl-BE" dirty="0">
              <a:solidFill>
                <a:schemeClr val="tx1"/>
              </a:solidFill>
            </a:endParaRPr>
          </a:p>
          <a:p>
            <a:pPr marL="68580" indent="0">
              <a:buNone/>
            </a:pPr>
            <a:r>
              <a:rPr lang="nl-BE" dirty="0">
                <a:solidFill>
                  <a:schemeClr val="accent1"/>
                </a:solidFill>
              </a:rPr>
              <a:t>Februari</a:t>
            </a:r>
          </a:p>
          <a:p>
            <a:r>
              <a:rPr lang="nl-BE" sz="1800" dirty="0"/>
              <a:t>Opdracht in de kerk: Laat zien dat je meedoet! </a:t>
            </a:r>
          </a:p>
          <a:p>
            <a:r>
              <a:rPr lang="nl-BE" sz="1800" dirty="0"/>
              <a:t>Opdracht voor thuis: Top secret- doos vol symbolen</a:t>
            </a:r>
          </a:p>
          <a:p>
            <a:pPr marL="68580" indent="0">
              <a:buNone/>
            </a:pPr>
            <a:endParaRPr lang="nl-BE" sz="1800" dirty="0"/>
          </a:p>
          <a:p>
            <a:pPr marL="68580" indent="0">
              <a:buNone/>
            </a:pPr>
            <a:r>
              <a:rPr lang="nl-BE" dirty="0">
                <a:solidFill>
                  <a:schemeClr val="accent1"/>
                </a:solidFill>
              </a:rPr>
              <a:t>Maart</a:t>
            </a:r>
          </a:p>
          <a:p>
            <a:r>
              <a:rPr lang="nl-BE" sz="1800" dirty="0"/>
              <a:t>20 maart: Vormelingendag: in gezin of kleine groep?</a:t>
            </a:r>
          </a:p>
          <a:p>
            <a:r>
              <a:rPr lang="nl-BE" sz="1800" dirty="0"/>
              <a:t>27 maart: Catechesebijeenkomst in kleine groepjes?</a:t>
            </a:r>
          </a:p>
          <a:p>
            <a:pPr marL="68580" indent="0">
              <a:buNone/>
            </a:pPr>
            <a:endParaRPr lang="nl-BE" sz="1800" dirty="0"/>
          </a:p>
          <a:p>
            <a:pPr marL="68580" indent="0">
              <a:buNone/>
            </a:pPr>
            <a:r>
              <a:rPr lang="nl-BE" dirty="0">
                <a:solidFill>
                  <a:schemeClr val="accent1"/>
                </a:solidFill>
              </a:rPr>
              <a:t>April</a:t>
            </a:r>
          </a:p>
          <a:p>
            <a:r>
              <a:rPr lang="nl-BE" sz="1800" dirty="0"/>
              <a:t>Opdracht voor gezin: Vormseltocht</a:t>
            </a:r>
          </a:p>
          <a:p>
            <a:endParaRPr lang="nl-BE" sz="1800" dirty="0"/>
          </a:p>
          <a:p>
            <a:pPr marL="68580" indent="0">
              <a:buNone/>
            </a:pPr>
            <a:r>
              <a:rPr lang="nl-BE" sz="2600" dirty="0">
                <a:solidFill>
                  <a:schemeClr val="accent1"/>
                </a:solidFill>
              </a:rPr>
              <a:t>Mei</a:t>
            </a:r>
          </a:p>
          <a:p>
            <a:r>
              <a:rPr lang="nl-BE" sz="1800" dirty="0">
                <a:solidFill>
                  <a:schemeClr val="tx1"/>
                </a:solidFill>
              </a:rPr>
              <a:t>Opdracht voor thuis: Schattenjacht: God zien in alle dingen</a:t>
            </a:r>
          </a:p>
          <a:p>
            <a:pPr marL="68580" indent="0">
              <a:buNone/>
            </a:pPr>
            <a:endParaRPr lang="nl-BE" sz="1800" dirty="0">
              <a:solidFill>
                <a:schemeClr val="tx1"/>
              </a:solidFill>
            </a:endParaRPr>
          </a:p>
          <a:p>
            <a:pPr marL="68580" indent="0">
              <a:buNone/>
            </a:pPr>
            <a:r>
              <a:rPr lang="nl-BE" sz="2500" dirty="0">
                <a:solidFill>
                  <a:schemeClr val="accent1"/>
                </a:solidFill>
              </a:rPr>
              <a:t>Juni-Juli-Augustus:</a:t>
            </a:r>
          </a:p>
          <a:p>
            <a:r>
              <a:rPr lang="nl-BE" sz="1800" dirty="0">
                <a:solidFill>
                  <a:schemeClr val="tx1"/>
                </a:solidFill>
              </a:rPr>
              <a:t>Opdrachten als voorbereiding op de vormselviering</a:t>
            </a:r>
          </a:p>
          <a:p>
            <a:pPr marL="68580" indent="0">
              <a:buNone/>
            </a:pPr>
            <a:endParaRPr lang="nl-BE" sz="1800" dirty="0">
              <a:solidFill>
                <a:schemeClr val="tx1"/>
              </a:solidFill>
            </a:endParaRPr>
          </a:p>
          <a:p>
            <a:pPr marL="68580" indent="0">
              <a:buNone/>
            </a:pPr>
            <a:r>
              <a:rPr lang="nl-BE" sz="2600" dirty="0">
                <a:solidFill>
                  <a:schemeClr val="accent1"/>
                </a:solidFill>
              </a:rPr>
              <a:t>September</a:t>
            </a:r>
          </a:p>
          <a:p>
            <a:r>
              <a:rPr lang="nl-BE" sz="1800" dirty="0"/>
              <a:t>Opdracht voor gezin: Welkom in de mis!</a:t>
            </a:r>
          </a:p>
          <a:p>
            <a:r>
              <a:rPr lang="nl-BE" sz="1800" dirty="0"/>
              <a:t>Ontvangen van vormselkruisje</a:t>
            </a:r>
          </a:p>
          <a:p>
            <a:r>
              <a:rPr lang="nl-BE" sz="1800" dirty="0"/>
              <a:t>Oefenmoment en/of afspraken vormselviering</a:t>
            </a:r>
          </a:p>
          <a:p>
            <a:endParaRPr lang="nl-BE" sz="1800" dirty="0"/>
          </a:p>
          <a:p>
            <a:pPr marL="68580" indent="0">
              <a:buNone/>
            </a:pPr>
            <a:endParaRPr lang="nl-BE" sz="1800" dirty="0"/>
          </a:p>
          <a:p>
            <a:endParaRPr lang="nl-BE" sz="1800" dirty="0"/>
          </a:p>
        </p:txBody>
      </p:sp>
      <p:pic>
        <p:nvPicPr>
          <p:cNvPr id="5" name="Afbeelding 4"/>
          <p:cNvPicPr>
            <a:picLocks noChangeAspect="1"/>
          </p:cNvPicPr>
          <p:nvPr/>
        </p:nvPicPr>
        <p:blipFill>
          <a:blip r:embed="rId2"/>
          <a:stretch>
            <a:fillRect/>
          </a:stretch>
        </p:blipFill>
        <p:spPr>
          <a:xfrm>
            <a:off x="6300192" y="845305"/>
            <a:ext cx="1700834" cy="1185085"/>
          </a:xfrm>
          <a:prstGeom prst="rect">
            <a:avLst/>
          </a:prstGeom>
        </p:spPr>
      </p:pic>
    </p:spTree>
    <p:extLst>
      <p:ext uri="{BB962C8B-B14F-4D97-AF65-F5344CB8AC3E}">
        <p14:creationId xmlns:p14="http://schemas.microsoft.com/office/powerpoint/2010/main" val="190996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961176"/>
          </a:xfrm>
        </p:spPr>
        <p:txBody>
          <a:bodyPr/>
          <a:lstStyle/>
          <a:p>
            <a:r>
              <a:rPr lang="nl-BE" dirty="0"/>
              <a:t> @Communicatie</a:t>
            </a:r>
          </a:p>
        </p:txBody>
      </p:sp>
      <p:sp>
        <p:nvSpPr>
          <p:cNvPr id="3" name="Tijdelijke aanduiding voor inhoud 2"/>
          <p:cNvSpPr>
            <a:spLocks noGrp="1"/>
          </p:cNvSpPr>
          <p:nvPr>
            <p:ph idx="1"/>
          </p:nvPr>
        </p:nvSpPr>
        <p:spPr/>
        <p:txBody>
          <a:bodyPr>
            <a:normAutofit/>
          </a:bodyPr>
          <a:lstStyle/>
          <a:p>
            <a:pPr>
              <a:defRPr/>
            </a:pPr>
            <a:r>
              <a:rPr lang="nl-BE" dirty="0"/>
              <a:t>Via mail</a:t>
            </a:r>
          </a:p>
          <a:p>
            <a:pPr>
              <a:defRPr/>
            </a:pPr>
            <a:r>
              <a:rPr lang="nl-BE" dirty="0"/>
              <a:t>Informatie: op website: bij de knop ‘vormselcatechese 2021’</a:t>
            </a:r>
          </a:p>
          <a:p>
            <a:pPr marL="68580" indent="0">
              <a:buNone/>
              <a:defRPr/>
            </a:pPr>
            <a:r>
              <a:rPr lang="nl-BE" dirty="0"/>
              <a:t> 	</a:t>
            </a:r>
            <a:r>
              <a:rPr lang="nl-BE" sz="1800" dirty="0">
                <a:hlinkClick r:id="rId2"/>
              </a:rPr>
              <a:t>http://vormselcatecheseheultje.weebly.com/</a:t>
            </a:r>
            <a:endParaRPr lang="nl-BE" sz="1800" dirty="0"/>
          </a:p>
          <a:p>
            <a:pPr marL="68580" indent="0">
              <a:buNone/>
              <a:defRPr/>
            </a:pPr>
            <a:endParaRPr lang="nl-BE" dirty="0"/>
          </a:p>
          <a:p>
            <a:pPr marL="68580" indent="0">
              <a:buNone/>
            </a:pPr>
            <a:endParaRPr lang="nl-B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80728"/>
            <a:ext cx="1713359" cy="128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19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2"/>
          <p:cNvSpPr>
            <a:spLocks noGrp="1"/>
          </p:cNvSpPr>
          <p:nvPr>
            <p:ph type="sldNum" sz="quarter" idx="10"/>
          </p:nvPr>
        </p:nvSpPr>
        <p:spPr/>
        <p:txBody>
          <a:bodyPr/>
          <a:lstStyle/>
          <a:p>
            <a:fld id="{7E98668F-9ED9-4B77-8DFA-E2E7FC7BA31A}" type="slidenum">
              <a:rPr lang="en-US" altLang="nl-BE"/>
              <a:pPr/>
              <a:t>15</a:t>
            </a:fld>
            <a:endParaRPr lang="en-US" altLang="nl-BE"/>
          </a:p>
        </p:txBody>
      </p:sp>
      <p:pic>
        <p:nvPicPr>
          <p:cNvPr id="54274" name="Picture 2" descr="naamloo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57475"/>
            <a:ext cx="4648200" cy="34861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3" descr="rik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0"/>
            <a:ext cx="4572000" cy="34290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Grp="1" noChangeArrowheads="1"/>
          </p:cNvSpPr>
          <p:nvPr>
            <p:ph type="title"/>
          </p:nvPr>
        </p:nvSpPr>
        <p:spPr>
          <a:xfrm>
            <a:off x="755576" y="558785"/>
            <a:ext cx="3044825" cy="1371600"/>
          </a:xfrm>
        </p:spPr>
        <p:txBody>
          <a:bodyPr/>
          <a:lstStyle/>
          <a:p>
            <a:r>
              <a:rPr lang="nl-BE" altLang="nl-BE" dirty="0"/>
              <a:t>Goeie vaart!</a:t>
            </a:r>
            <a:endParaRPr lang="nl-NL" altLang="nl-BE" dirty="0"/>
          </a:p>
        </p:txBody>
      </p:sp>
    </p:spTree>
    <p:extLst>
      <p:ext uri="{BB962C8B-B14F-4D97-AF65-F5344CB8AC3E}">
        <p14:creationId xmlns:p14="http://schemas.microsoft.com/office/powerpoint/2010/main" val="371632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9628" y="548680"/>
            <a:ext cx="7024744" cy="1537240"/>
          </a:xfrm>
        </p:spPr>
        <p:txBody>
          <a:bodyPr>
            <a:normAutofit fontScale="90000"/>
          </a:bodyPr>
          <a:lstStyle/>
          <a:p>
            <a:r>
              <a:rPr lang="nl-BE" dirty="0"/>
              <a:t>Nog vragen? </a:t>
            </a:r>
            <a:br>
              <a:rPr lang="nl-BE" dirty="0"/>
            </a:br>
            <a:r>
              <a:rPr lang="nl-BE" dirty="0"/>
              <a:t>Nog bekommernissen?</a:t>
            </a:r>
            <a:br>
              <a:rPr lang="nl-BE" dirty="0"/>
            </a:br>
            <a:r>
              <a:rPr lang="nl-BE" sz="1600" dirty="0"/>
              <a:t>Mail: </a:t>
            </a:r>
            <a:r>
              <a:rPr lang="nl-BE" sz="1300" dirty="0">
                <a:hlinkClick r:id="rId2"/>
              </a:rPr>
              <a:t>ilse.vandenbergh@thomasmore.be</a:t>
            </a:r>
            <a:br>
              <a:rPr lang="nl-BE" sz="1300" dirty="0"/>
            </a:br>
            <a:endParaRPr lang="nl-BE" sz="1300" dirty="0"/>
          </a:p>
        </p:txBody>
      </p:sp>
      <p:pic>
        <p:nvPicPr>
          <p:cNvPr id="7"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2492896"/>
            <a:ext cx="6383161" cy="3508375"/>
          </a:xfrm>
        </p:spPr>
      </p:pic>
    </p:spTree>
    <p:extLst>
      <p:ext uri="{BB962C8B-B14F-4D97-AF65-F5344CB8AC3E}">
        <p14:creationId xmlns:p14="http://schemas.microsoft.com/office/powerpoint/2010/main" val="81961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800" dirty="0"/>
              <a:t>Welkom!</a:t>
            </a:r>
          </a:p>
        </p:txBody>
      </p:sp>
      <p:sp>
        <p:nvSpPr>
          <p:cNvPr id="3" name="Tijdelijke aanduiding voor inhoud 2"/>
          <p:cNvSpPr>
            <a:spLocks noGrp="1"/>
          </p:cNvSpPr>
          <p:nvPr>
            <p:ph idx="1"/>
          </p:nvPr>
        </p:nvSpPr>
        <p:spPr>
          <a:xfrm>
            <a:off x="827584" y="2170664"/>
            <a:ext cx="6777317" cy="4392488"/>
          </a:xfrm>
        </p:spPr>
        <p:txBody>
          <a:bodyPr>
            <a:normAutofit/>
          </a:bodyPr>
          <a:lstStyle/>
          <a:p>
            <a:pPr marL="68580" indent="0">
              <a:buNone/>
            </a:pPr>
            <a:r>
              <a:rPr lang="nl-BE" dirty="0"/>
              <a:t>Wij zijn vormselcatechisten van Heultje:</a:t>
            </a:r>
          </a:p>
          <a:p>
            <a:r>
              <a:rPr lang="nl-BE" dirty="0"/>
              <a:t>Maria Helsen</a:t>
            </a:r>
          </a:p>
          <a:p>
            <a:pPr marL="68580" indent="0">
              <a:buNone/>
            </a:pPr>
            <a:endParaRPr lang="nl-BE" dirty="0"/>
          </a:p>
          <a:p>
            <a:pPr marL="68580" indent="0">
              <a:buNone/>
            </a:pPr>
            <a:endParaRPr lang="nl-BE" dirty="0"/>
          </a:p>
          <a:p>
            <a:r>
              <a:rPr lang="nl-BE" dirty="0"/>
              <a:t>Katrien Cautereels</a:t>
            </a:r>
          </a:p>
          <a:p>
            <a:endParaRPr lang="nl-BE" dirty="0"/>
          </a:p>
          <a:p>
            <a:pPr marL="68580" indent="0">
              <a:buNone/>
            </a:pPr>
            <a:endParaRPr lang="nl-BE" dirty="0"/>
          </a:p>
          <a:p>
            <a:r>
              <a:rPr lang="nl-BE" dirty="0"/>
              <a:t>Ilse Van den Bergh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326" y="459167"/>
            <a:ext cx="3672408" cy="17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95DFE22A-26A6-4C6A-A229-CA4B7AA6E779}"/>
              </a:ext>
            </a:extLst>
          </p:cNvPr>
          <p:cNvPicPr>
            <a:picLocks noChangeAspect="1"/>
          </p:cNvPicPr>
          <p:nvPr/>
        </p:nvPicPr>
        <p:blipFill>
          <a:blip r:embed="rId3"/>
          <a:stretch>
            <a:fillRect/>
          </a:stretch>
        </p:blipFill>
        <p:spPr>
          <a:xfrm>
            <a:off x="4229047" y="4108881"/>
            <a:ext cx="1117070" cy="1069870"/>
          </a:xfrm>
          <a:prstGeom prst="rect">
            <a:avLst/>
          </a:prstGeom>
        </p:spPr>
      </p:pic>
      <p:pic>
        <p:nvPicPr>
          <p:cNvPr id="6" name="Picture 5">
            <a:extLst>
              <a:ext uri="{FF2B5EF4-FFF2-40B4-BE49-F238E27FC236}">
                <a16:creationId xmlns:a16="http://schemas.microsoft.com/office/drawing/2014/main" id="{40B181B1-CE17-4CDA-847C-01174962EC39}"/>
              </a:ext>
            </a:extLst>
          </p:cNvPr>
          <p:cNvPicPr>
            <a:picLocks noChangeAspect="1"/>
          </p:cNvPicPr>
          <p:nvPr/>
        </p:nvPicPr>
        <p:blipFill rotWithShape="1">
          <a:blip r:embed="rId4"/>
          <a:srcRect b="9106"/>
          <a:stretch/>
        </p:blipFill>
        <p:spPr>
          <a:xfrm>
            <a:off x="4232407" y="5247966"/>
            <a:ext cx="1118066" cy="1211557"/>
          </a:xfrm>
          <a:prstGeom prst="rect">
            <a:avLst/>
          </a:prstGeom>
        </p:spPr>
      </p:pic>
      <p:pic>
        <p:nvPicPr>
          <p:cNvPr id="9" name="Picture 8">
            <a:extLst>
              <a:ext uri="{FF2B5EF4-FFF2-40B4-BE49-F238E27FC236}">
                <a16:creationId xmlns:a16="http://schemas.microsoft.com/office/drawing/2014/main" id="{E437DDEB-EE72-4A38-97C7-1105B2C95CAD}"/>
              </a:ext>
            </a:extLst>
          </p:cNvPr>
          <p:cNvPicPr>
            <a:picLocks noChangeAspect="1"/>
          </p:cNvPicPr>
          <p:nvPr/>
        </p:nvPicPr>
        <p:blipFill rotWithShape="1">
          <a:blip r:embed="rId5"/>
          <a:srcRect l="26461" t="14788" r="14653" b="14248"/>
          <a:stretch/>
        </p:blipFill>
        <p:spPr>
          <a:xfrm>
            <a:off x="4214601" y="2635511"/>
            <a:ext cx="1131516" cy="1404156"/>
          </a:xfrm>
          <a:prstGeom prst="rect">
            <a:avLst/>
          </a:prstGeom>
        </p:spPr>
      </p:pic>
    </p:spTree>
    <p:extLst>
      <p:ext uri="{BB962C8B-B14F-4D97-AF65-F5344CB8AC3E}">
        <p14:creationId xmlns:p14="http://schemas.microsoft.com/office/powerpoint/2010/main" val="36074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800" dirty="0"/>
              <a:t>Welkom!</a:t>
            </a:r>
          </a:p>
        </p:txBody>
      </p:sp>
      <p:sp>
        <p:nvSpPr>
          <p:cNvPr id="3" name="Tijdelijke aanduiding voor inhoud 2"/>
          <p:cNvSpPr>
            <a:spLocks noGrp="1"/>
          </p:cNvSpPr>
          <p:nvPr>
            <p:ph idx="1"/>
          </p:nvPr>
        </p:nvSpPr>
        <p:spPr>
          <a:xfrm>
            <a:off x="1043608" y="2780928"/>
            <a:ext cx="6777317" cy="3456384"/>
          </a:xfrm>
        </p:spPr>
        <p:txBody>
          <a:bodyPr>
            <a:normAutofit/>
          </a:bodyPr>
          <a:lstStyle/>
          <a:p>
            <a:pPr marL="68580" indent="0">
              <a:buNone/>
            </a:pPr>
            <a:r>
              <a:rPr lang="nl-BE" dirty="0"/>
              <a:t>Een rare start van de vormselcatechese, anders dan anders, net zoals alles anders is dan anders in deze bijzondere periode...</a:t>
            </a:r>
          </a:p>
          <a:p>
            <a:pPr marL="68580" indent="0">
              <a:buNone/>
            </a:pPr>
            <a:endParaRPr lang="nl-BE" dirty="0"/>
          </a:p>
          <a:p>
            <a:pPr marL="68580" indent="0">
              <a:buNone/>
            </a:pPr>
            <a:r>
              <a:rPr lang="nl-BE" dirty="0"/>
              <a:t>In deze powerpoint laten we je zien</a:t>
            </a:r>
          </a:p>
          <a:p>
            <a:r>
              <a:rPr lang="nl-BE" dirty="0"/>
              <a:t>Wat het vormsel betekent</a:t>
            </a:r>
          </a:p>
          <a:p>
            <a:r>
              <a:rPr lang="nl-BE" dirty="0"/>
              <a:t>Hoe jullie,vormelingen en jullie gezin, je hierop kunnen voorbereiden</a:t>
            </a:r>
          </a:p>
          <a:p>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80728"/>
            <a:ext cx="3672408" cy="17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Vormsel: Wat?</a:t>
            </a:r>
          </a:p>
        </p:txBody>
      </p:sp>
      <p:sp>
        <p:nvSpPr>
          <p:cNvPr id="3" name="Tijdelijke aanduiding voor inhoud 2"/>
          <p:cNvSpPr>
            <a:spLocks noGrp="1"/>
          </p:cNvSpPr>
          <p:nvPr>
            <p:ph idx="1"/>
          </p:nvPr>
        </p:nvSpPr>
        <p:spPr/>
        <p:txBody>
          <a:bodyPr>
            <a:normAutofit lnSpcReduction="10000"/>
          </a:bodyPr>
          <a:lstStyle/>
          <a:p>
            <a:pPr marL="68580" indent="0">
              <a:buNone/>
            </a:pPr>
            <a:r>
              <a:rPr lang="nl-BE" i="1" dirty="0"/>
              <a:t>“Als je een zeilboot bouwt met alles erop en eraan, heb je toch wind nodig voor je kunt varen.  Zo is het vormsel ook: je hebt alles al sinds je doopsel, maar bij het vormsel laat de Geest je wakker schieten en kan je beginnen te varen en je eigen leven in handen nemen.  Of je kan zeggen: bij het vormsel komt een christen ‘in vorm’, zoals een wielrenner in vorm moet zijn om goed te kunnen fietsen.” </a:t>
            </a:r>
            <a:r>
              <a:rPr lang="nl-BE" sz="2000" i="1" dirty="0"/>
              <a:t>(Kardinaal </a:t>
            </a:r>
            <a:r>
              <a:rPr lang="nl-BE" sz="2000" i="1" dirty="0" err="1"/>
              <a:t>Danneels</a:t>
            </a:r>
            <a:r>
              <a:rPr lang="nl-BE" sz="2000" i="1" dirty="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836712"/>
            <a:ext cx="1273324" cy="12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7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6D3B-6421-4E0B-A60A-521B152975A2}"/>
              </a:ext>
            </a:extLst>
          </p:cNvPr>
          <p:cNvSpPr>
            <a:spLocks noGrp="1"/>
          </p:cNvSpPr>
          <p:nvPr>
            <p:ph type="title"/>
          </p:nvPr>
        </p:nvSpPr>
        <p:spPr/>
        <p:txBody>
          <a:bodyPr/>
          <a:lstStyle/>
          <a:p>
            <a:r>
              <a:rPr lang="nl-BE" dirty="0"/>
              <a:t>Vormselfeest</a:t>
            </a:r>
          </a:p>
        </p:txBody>
      </p:sp>
      <p:sp>
        <p:nvSpPr>
          <p:cNvPr id="3" name="Tijdelijke aanduiding voor inhoud 2">
            <a:extLst>
              <a:ext uri="{FF2B5EF4-FFF2-40B4-BE49-F238E27FC236}">
                <a16:creationId xmlns:a16="http://schemas.microsoft.com/office/drawing/2014/main" id="{851CE60C-2A0E-4AFC-91A2-4B78801C3F43}"/>
              </a:ext>
            </a:extLst>
          </p:cNvPr>
          <p:cNvSpPr>
            <a:spLocks noGrp="1"/>
          </p:cNvSpPr>
          <p:nvPr>
            <p:ph idx="1"/>
          </p:nvPr>
        </p:nvSpPr>
        <p:spPr/>
        <p:txBody>
          <a:bodyPr/>
          <a:lstStyle/>
          <a:p>
            <a:r>
              <a:rPr lang="nl-BE" dirty="0"/>
              <a:t>Thuis!</a:t>
            </a:r>
          </a:p>
          <a:p>
            <a:r>
              <a:rPr lang="nl-BE" dirty="0"/>
              <a:t>In de kerk!</a:t>
            </a:r>
          </a:p>
        </p:txBody>
      </p:sp>
    </p:spTree>
    <p:extLst>
      <p:ext uri="{BB962C8B-B14F-4D97-AF65-F5344CB8AC3E}">
        <p14:creationId xmlns:p14="http://schemas.microsoft.com/office/powerpoint/2010/main" val="49482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2"/>
          <p:cNvSpPr>
            <a:spLocks noGrp="1"/>
          </p:cNvSpPr>
          <p:nvPr>
            <p:ph type="sldNum" sz="quarter" idx="10"/>
          </p:nvPr>
        </p:nvSpPr>
        <p:spPr/>
        <p:txBody>
          <a:bodyPr/>
          <a:lstStyle/>
          <a:p>
            <a:fld id="{FEBCEB9C-5BC1-4559-80F1-D21BAE099514}" type="slidenum">
              <a:rPr lang="en-US" altLang="nl-BE"/>
              <a:pPr/>
              <a:t>6</a:t>
            </a:fld>
            <a:endParaRPr lang="en-US" altLang="nl-BE"/>
          </a:p>
        </p:txBody>
      </p:sp>
      <p:pic>
        <p:nvPicPr>
          <p:cNvPr id="48130" name="Picture 2" descr="jp_beb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5703779" cy="3675856"/>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3"/>
          <p:cNvSpPr>
            <a:spLocks noGrp="1" noChangeArrowheads="1"/>
          </p:cNvSpPr>
          <p:nvPr>
            <p:ph type="title"/>
          </p:nvPr>
        </p:nvSpPr>
        <p:spPr/>
        <p:txBody>
          <a:bodyPr/>
          <a:lstStyle/>
          <a:p>
            <a:r>
              <a:rPr lang="nl-BE" altLang="nl-BE"/>
              <a:t>Mijn bootje …</a:t>
            </a:r>
            <a:endParaRPr lang="nl-NL" altLang="nl-BE"/>
          </a:p>
        </p:txBody>
      </p:sp>
    </p:spTree>
    <p:extLst>
      <p:ext uri="{BB962C8B-B14F-4D97-AF65-F5344CB8AC3E}">
        <p14:creationId xmlns:p14="http://schemas.microsoft.com/office/powerpoint/2010/main" val="188617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8DD6645E-0987-4EB1-B0FD-7D72DF4C2710}" type="slidenum">
              <a:rPr lang="en-US" altLang="nl-BE"/>
              <a:pPr/>
              <a:t>7</a:t>
            </a:fld>
            <a:endParaRPr lang="en-US" altLang="nl-BE"/>
          </a:p>
        </p:txBody>
      </p:sp>
      <p:sp>
        <p:nvSpPr>
          <p:cNvPr id="49154" name="Rectangle 2"/>
          <p:cNvSpPr>
            <a:spLocks noGrp="1" noChangeArrowheads="1"/>
          </p:cNvSpPr>
          <p:nvPr>
            <p:ph type="title"/>
          </p:nvPr>
        </p:nvSpPr>
        <p:spPr>
          <a:xfrm>
            <a:off x="654550" y="571500"/>
            <a:ext cx="6797769" cy="1371600"/>
          </a:xfrm>
        </p:spPr>
        <p:txBody>
          <a:bodyPr>
            <a:normAutofit/>
          </a:bodyPr>
          <a:lstStyle/>
          <a:p>
            <a:r>
              <a:rPr lang="nl-BE" altLang="nl-BE" sz="3600" dirty="0"/>
              <a:t>M’n bootje wordt gebouwd</a:t>
            </a:r>
            <a:endParaRPr lang="nl-NL" altLang="nl-BE" sz="3600" dirty="0"/>
          </a:p>
        </p:txBody>
      </p:sp>
      <p:sp>
        <p:nvSpPr>
          <p:cNvPr id="49155" name="Rectangle 3"/>
          <p:cNvSpPr>
            <a:spLocks noGrp="1" noChangeArrowheads="1"/>
          </p:cNvSpPr>
          <p:nvPr>
            <p:ph type="body" sz="half" idx="1"/>
          </p:nvPr>
        </p:nvSpPr>
        <p:spPr/>
        <p:txBody>
          <a:bodyPr>
            <a:normAutofit lnSpcReduction="10000"/>
          </a:bodyPr>
          <a:lstStyle/>
          <a:p>
            <a:pPr>
              <a:lnSpc>
                <a:spcPct val="90000"/>
              </a:lnSpc>
            </a:pPr>
            <a:r>
              <a:rPr lang="nl-BE" altLang="nl-BE" sz="2800" dirty="0"/>
              <a:t>Ik word gedoopt</a:t>
            </a:r>
          </a:p>
          <a:p>
            <a:pPr>
              <a:lnSpc>
                <a:spcPct val="90000"/>
              </a:lnSpc>
            </a:pPr>
            <a:r>
              <a:rPr lang="nl-BE" altLang="nl-BE" sz="2800" dirty="0"/>
              <a:t>Anderen dragen zorg voor mij</a:t>
            </a:r>
          </a:p>
          <a:p>
            <a:pPr>
              <a:lnSpc>
                <a:spcPct val="90000"/>
              </a:lnSpc>
            </a:pPr>
            <a:r>
              <a:rPr lang="nl-BE" altLang="nl-BE" sz="2800" dirty="0"/>
              <a:t>Basisvertrouwen als voedingsbodem voor geloven …</a:t>
            </a:r>
          </a:p>
          <a:p>
            <a:pPr>
              <a:lnSpc>
                <a:spcPct val="90000"/>
              </a:lnSpc>
            </a:pPr>
            <a:r>
              <a:rPr lang="nl-BE" altLang="nl-BE" sz="2800" dirty="0"/>
              <a:t>… maar ik heb het nog niet in eigen handen</a:t>
            </a:r>
            <a:endParaRPr lang="nl-NL" altLang="nl-BE" sz="2800" dirty="0"/>
          </a:p>
        </p:txBody>
      </p:sp>
      <p:pic>
        <p:nvPicPr>
          <p:cNvPr id="49156" name="Picture 4" descr="SusanSkif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409950" cy="411956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72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330E240F-AB22-48EA-A791-DD2FF71D1B47}" type="slidenum">
              <a:rPr lang="en-US" altLang="nl-BE"/>
              <a:pPr/>
              <a:t>8</a:t>
            </a:fld>
            <a:endParaRPr lang="en-US" altLang="nl-BE"/>
          </a:p>
        </p:txBody>
      </p:sp>
      <p:sp>
        <p:nvSpPr>
          <p:cNvPr id="50178" name="Rectangle 2"/>
          <p:cNvSpPr>
            <a:spLocks noGrp="1" noChangeArrowheads="1"/>
          </p:cNvSpPr>
          <p:nvPr>
            <p:ph type="title"/>
          </p:nvPr>
        </p:nvSpPr>
        <p:spPr>
          <a:xfrm>
            <a:off x="857600" y="-121716"/>
            <a:ext cx="8316416" cy="1603648"/>
          </a:xfrm>
        </p:spPr>
        <p:txBody>
          <a:bodyPr>
            <a:normAutofit/>
          </a:bodyPr>
          <a:lstStyle/>
          <a:p>
            <a:r>
              <a:rPr lang="nl-BE" altLang="nl-BE" sz="3600" dirty="0"/>
              <a:t>M’n bootje wordt te water gelaten</a:t>
            </a:r>
            <a:endParaRPr lang="nl-NL" altLang="nl-BE" sz="3600" dirty="0"/>
          </a:p>
        </p:txBody>
      </p:sp>
      <p:sp>
        <p:nvSpPr>
          <p:cNvPr id="50179" name="Rectangle 3"/>
          <p:cNvSpPr>
            <a:spLocks noGrp="1" noChangeArrowheads="1"/>
          </p:cNvSpPr>
          <p:nvPr>
            <p:ph type="body" sz="half" idx="2"/>
          </p:nvPr>
        </p:nvSpPr>
        <p:spPr/>
        <p:txBody>
          <a:bodyPr>
            <a:normAutofit lnSpcReduction="10000"/>
          </a:bodyPr>
          <a:lstStyle/>
          <a:p>
            <a:r>
              <a:rPr lang="nl-BE" altLang="nl-BE" sz="2800"/>
              <a:t>Ik doe mijn eerste communie</a:t>
            </a:r>
          </a:p>
          <a:p>
            <a:r>
              <a:rPr lang="nl-BE" altLang="nl-BE" sz="2800"/>
              <a:t>Met (nieuwe vrienden) samen leer ik Jezus kennen</a:t>
            </a:r>
          </a:p>
          <a:p>
            <a:r>
              <a:rPr lang="nl-BE" altLang="nl-BE" sz="2800"/>
              <a:t>… maar het blijft voorlopig allemaal ‘veilig aan de oever’</a:t>
            </a:r>
            <a:endParaRPr lang="nl-NL" altLang="nl-BE" sz="2800"/>
          </a:p>
        </p:txBody>
      </p:sp>
      <p:pic>
        <p:nvPicPr>
          <p:cNvPr id="50180" name="Picture 4" descr="Launching%20Sea%20Scouts'%20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3733800" cy="288766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63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up)">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CB914941-6F90-482B-94B3-30626B349E60}" type="slidenum">
              <a:rPr lang="en-US" altLang="nl-BE"/>
              <a:pPr/>
              <a:t>9</a:t>
            </a:fld>
            <a:endParaRPr lang="en-US" altLang="nl-BE"/>
          </a:p>
        </p:txBody>
      </p:sp>
      <p:sp>
        <p:nvSpPr>
          <p:cNvPr id="51202" name="Rectangle 2"/>
          <p:cNvSpPr>
            <a:spLocks noGrp="1" noChangeArrowheads="1"/>
          </p:cNvSpPr>
          <p:nvPr>
            <p:ph type="title"/>
          </p:nvPr>
        </p:nvSpPr>
        <p:spPr>
          <a:xfrm>
            <a:off x="685800" y="0"/>
            <a:ext cx="6910536" cy="1371600"/>
          </a:xfrm>
        </p:spPr>
        <p:txBody>
          <a:bodyPr>
            <a:normAutofit/>
          </a:bodyPr>
          <a:lstStyle/>
          <a:p>
            <a:r>
              <a:rPr lang="nl-BE" altLang="nl-BE" sz="3600" dirty="0"/>
              <a:t>Mijn bootje kiest de volle zee</a:t>
            </a:r>
            <a:endParaRPr lang="nl-NL" altLang="nl-BE" sz="3600" dirty="0"/>
          </a:p>
        </p:txBody>
      </p:sp>
      <p:sp>
        <p:nvSpPr>
          <p:cNvPr id="51203" name="Rectangle 3"/>
          <p:cNvSpPr>
            <a:spLocks noGrp="1" noChangeArrowheads="1"/>
          </p:cNvSpPr>
          <p:nvPr>
            <p:ph type="body" sz="half" idx="1"/>
          </p:nvPr>
        </p:nvSpPr>
        <p:spPr/>
        <p:txBody>
          <a:bodyPr>
            <a:normAutofit lnSpcReduction="10000"/>
          </a:bodyPr>
          <a:lstStyle/>
          <a:p>
            <a:pPr>
              <a:lnSpc>
                <a:spcPct val="90000"/>
              </a:lnSpc>
            </a:pPr>
            <a:r>
              <a:rPr lang="nl-BE" altLang="nl-BE" sz="2800"/>
              <a:t>Ik word gevormd</a:t>
            </a:r>
          </a:p>
          <a:p>
            <a:pPr>
              <a:lnSpc>
                <a:spcPct val="90000"/>
              </a:lnSpc>
            </a:pPr>
            <a:r>
              <a:rPr lang="nl-BE" altLang="nl-BE" sz="2800"/>
              <a:t>Ik oefen in het zelf kiezen van mijn weg</a:t>
            </a:r>
          </a:p>
          <a:p>
            <a:pPr>
              <a:lnSpc>
                <a:spcPct val="90000"/>
              </a:lnSpc>
            </a:pPr>
            <a:r>
              <a:rPr lang="nl-BE" altLang="nl-BE" sz="2800"/>
              <a:t>… ook de weg van Jezus,</a:t>
            </a:r>
          </a:p>
          <a:p>
            <a:pPr>
              <a:lnSpc>
                <a:spcPct val="90000"/>
              </a:lnSpc>
            </a:pPr>
            <a:r>
              <a:rPr lang="nl-BE" altLang="nl-BE" sz="2800"/>
              <a:t>maar anderen blijven belangrijk: ze kunnen zorgen voor ‘wind in m’n zeilen’</a:t>
            </a:r>
            <a:endParaRPr lang="nl-NL" altLang="nl-BE" sz="2800"/>
          </a:p>
        </p:txBody>
      </p:sp>
      <p:pic>
        <p:nvPicPr>
          <p:cNvPr id="51204" name="Picture 4" descr="Zeilb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098800" cy="46482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05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up)">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525</TotalTime>
  <Words>584</Words>
  <Application>Microsoft Office PowerPoint</Application>
  <PresentationFormat>On-screen Show (4:3)</PresentationFormat>
  <Paragraphs>93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Open sans</vt:lpstr>
      <vt:lpstr>Wingdings 2</vt:lpstr>
      <vt:lpstr>Austin</vt:lpstr>
      <vt:lpstr>VORMSEL- CATECHESE 2021</vt:lpstr>
      <vt:lpstr>Welkom!</vt:lpstr>
      <vt:lpstr>Welkom!</vt:lpstr>
      <vt:lpstr>Vormsel: Wat?</vt:lpstr>
      <vt:lpstr>Vormselfeest</vt:lpstr>
      <vt:lpstr>Mijn bootje …</vt:lpstr>
      <vt:lpstr>M’n bootje wordt gebouwd</vt:lpstr>
      <vt:lpstr>M’n bootje wordt te water gelaten</vt:lpstr>
      <vt:lpstr>Mijn bootje kiest de volle zee</vt:lpstr>
      <vt:lpstr>  Mijn bootje is bestemd tot varen</vt:lpstr>
      <vt:lpstr>Hoe voorbereiden op vormsel?</vt:lpstr>
      <vt:lpstr>Vormselcatechese: Hoe?</vt:lpstr>
      <vt:lpstr>Jaarkalender (onder voorbehoud)</vt:lpstr>
      <vt:lpstr> @Communicatie</vt:lpstr>
      <vt:lpstr>Goeie vaart!</vt:lpstr>
      <vt:lpstr>Nog vragen?  Nog bekommernissen? Mail: ilse.vandenbergh@thomasmore.be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VORMSEL- CATECHESE 2015-2016</dc:title>
  <dc:creator>Guy</dc:creator>
  <cp:lastModifiedBy>Ilse Van Den Bergh</cp:lastModifiedBy>
  <cp:revision>68</cp:revision>
  <cp:lastPrinted>2015-09-25T11:58:30Z</cp:lastPrinted>
  <dcterms:created xsi:type="dcterms:W3CDTF">2015-09-25T08:42:04Z</dcterms:created>
  <dcterms:modified xsi:type="dcterms:W3CDTF">2021-02-09T18:31:13Z</dcterms:modified>
</cp:coreProperties>
</file>