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56" r:id="rId2"/>
    <p:sldId id="257" r:id="rId3"/>
    <p:sldId id="259" r:id="rId4"/>
    <p:sldId id="284" r:id="rId5"/>
    <p:sldId id="278" r:id="rId6"/>
    <p:sldId id="279" r:id="rId7"/>
    <p:sldId id="280" r:id="rId8"/>
    <p:sldId id="281" r:id="rId9"/>
    <p:sldId id="282" r:id="rId10"/>
    <p:sldId id="260" r:id="rId11"/>
    <p:sldId id="269" r:id="rId12"/>
    <p:sldId id="270" r:id="rId13"/>
    <p:sldId id="294" r:id="rId14"/>
    <p:sldId id="271" r:id="rId15"/>
    <p:sldId id="292" r:id="rId16"/>
    <p:sldId id="276" r:id="rId17"/>
    <p:sldId id="272" r:id="rId18"/>
    <p:sldId id="293" r:id="rId19"/>
    <p:sldId id="290" r:id="rId20"/>
    <p:sldId id="273" r:id="rId21"/>
    <p:sldId id="274" r:id="rId22"/>
    <p:sldId id="275" r:id="rId23"/>
    <p:sldId id="261" r:id="rId24"/>
    <p:sldId id="262" r:id="rId25"/>
    <p:sldId id="283" r:id="rId26"/>
    <p:sldId id="268" r:id="rId27"/>
  </p:sldIdLst>
  <p:sldSz cx="9144000" cy="6858000" type="screen4x3"/>
  <p:notesSz cx="6888163" cy="1002188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97" d="100"/>
          <a:sy n="97" d="100"/>
        </p:scale>
        <p:origin x="2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nl-BE"/>
          </a:p>
        </p:txBody>
      </p:sp>
      <p:sp>
        <p:nvSpPr>
          <p:cNvPr id="3" name="Tijdelijke aanduiding voor datum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7C32569D-A810-43BA-91E6-91363B636AEB}" type="datetimeFigureOut">
              <a:rPr lang="nl-BE" smtClean="0"/>
              <a:t>16/09/2023</a:t>
            </a:fld>
            <a:endParaRPr lang="nl-BE"/>
          </a:p>
        </p:txBody>
      </p:sp>
      <p:sp>
        <p:nvSpPr>
          <p:cNvPr id="4" name="Tijdelijke aanduiding voor voettekst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4923F373-05BE-47E4-9BB8-333BC892A654}" type="slidenum">
              <a:rPr lang="nl-BE" smtClean="0"/>
              <a:t>‹nr.›</a:t>
            </a:fld>
            <a:endParaRPr lang="nl-BE"/>
          </a:p>
        </p:txBody>
      </p:sp>
    </p:spTree>
    <p:extLst>
      <p:ext uri="{BB962C8B-B14F-4D97-AF65-F5344CB8AC3E}">
        <p14:creationId xmlns:p14="http://schemas.microsoft.com/office/powerpoint/2010/main" val="13255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683CD00-E6F9-4730-9530-1EEC11756668}" type="datetimeFigureOut">
              <a:rPr lang="nl-BE" smtClean="0"/>
              <a:t>16/09/2023</a:t>
            </a:fld>
            <a:endParaRPr lang="nl-BE"/>
          </a:p>
        </p:txBody>
      </p:sp>
      <p:sp>
        <p:nvSpPr>
          <p:cNvPr id="4" name="Tijdelijke aanduiding voor dia-afbeelding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9269ADE6-BA29-497F-AD7F-ACEE1D3CE974}" type="slidenum">
              <a:rPr lang="nl-BE" smtClean="0"/>
              <a:t>‹nr.›</a:t>
            </a:fld>
            <a:endParaRPr lang="nl-BE"/>
          </a:p>
        </p:txBody>
      </p:sp>
    </p:spTree>
    <p:extLst>
      <p:ext uri="{BB962C8B-B14F-4D97-AF65-F5344CB8AC3E}">
        <p14:creationId xmlns:p14="http://schemas.microsoft.com/office/powerpoint/2010/main" val="98607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269ADE6-BA29-497F-AD7F-ACEE1D3CE974}" type="slidenum">
              <a:rPr lang="nl-BE" smtClean="0"/>
              <a:t>14</a:t>
            </a:fld>
            <a:endParaRPr lang="nl-BE"/>
          </a:p>
        </p:txBody>
      </p:sp>
    </p:spTree>
    <p:extLst>
      <p:ext uri="{BB962C8B-B14F-4D97-AF65-F5344CB8AC3E}">
        <p14:creationId xmlns:p14="http://schemas.microsoft.com/office/powerpoint/2010/main" val="150790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nl-NL"/>
              <a:t>Klik om de stijl te bewerken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42F4F4F-AC07-4BFE-98D6-714F41EE2B8C}" type="datetimeFigureOut">
              <a:rPr lang="nl-BE" smtClean="0"/>
              <a:t>16/09/2023</a:t>
            </a:fld>
            <a:endParaRPr lang="nl-B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l-B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D3AAE01-60FE-43CA-ACFA-E9A951A9AD91}" type="slidenum">
              <a:rPr lang="nl-BE" smtClean="0"/>
              <a:t>‹nr.›</a:t>
            </a:fld>
            <a:endParaRPr lang="nl-B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42F4F4F-AC07-4BFE-98D6-714F41EE2B8C}" type="datetimeFigureOut">
              <a:rPr lang="nl-BE" smtClean="0"/>
              <a:t>16/09/2023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3AAE01-60FE-43CA-ACFA-E9A951A9AD91}"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nl-NL"/>
              <a:t>Klik om de stijl te bewerken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42F4F4F-AC07-4BFE-98D6-714F41EE2B8C}" type="datetimeFigureOut">
              <a:rPr lang="nl-BE" smtClean="0"/>
              <a:t>16/09/2023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3AAE01-60FE-43CA-ACFA-E9A951A9AD91}" type="slidenum">
              <a:rPr lang="nl-BE" smtClean="0"/>
              <a:t>‹nr.›</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6324600" cy="13716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6858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onlineafbeelding 3"/>
          <p:cNvSpPr>
            <a:spLocks noGrp="1"/>
          </p:cNvSpPr>
          <p:nvPr>
            <p:ph type="clipArt" sz="half" idx="2"/>
          </p:nvPr>
        </p:nvSpPr>
        <p:spPr>
          <a:xfrm>
            <a:off x="4648200" y="1981200"/>
            <a:ext cx="3810000" cy="4114800"/>
          </a:xfrm>
        </p:spPr>
        <p:txBody>
          <a:bodyPr/>
          <a:lstStyle/>
          <a:p>
            <a:endParaRPr lang="nl-BE"/>
          </a:p>
        </p:txBody>
      </p:sp>
      <p:sp>
        <p:nvSpPr>
          <p:cNvPr id="5" name="Tijdelijke aanduiding voor dianummer 4"/>
          <p:cNvSpPr>
            <a:spLocks noGrp="1"/>
          </p:cNvSpPr>
          <p:nvPr>
            <p:ph type="sldNum" sz="quarter" idx="10"/>
          </p:nvPr>
        </p:nvSpPr>
        <p:spPr>
          <a:xfrm>
            <a:off x="685800" y="6477000"/>
            <a:ext cx="2209800" cy="381000"/>
          </a:xfrm>
        </p:spPr>
        <p:txBody>
          <a:bodyPr/>
          <a:lstStyle>
            <a:lvl1pPr>
              <a:defRPr/>
            </a:lvl1pPr>
          </a:lstStyle>
          <a:p>
            <a:fld id="{CEE233BE-5820-4F27-81C0-EE637E66D423}" type="slidenum">
              <a:rPr lang="en-US" altLang="nl-BE"/>
              <a:pPr/>
              <a:t>‹nr.›</a:t>
            </a:fld>
            <a:endParaRPr lang="en-US" altLang="nl-BE"/>
          </a:p>
        </p:txBody>
      </p:sp>
    </p:spTree>
    <p:extLst>
      <p:ext uri="{BB962C8B-B14F-4D97-AF65-F5344CB8AC3E}">
        <p14:creationId xmlns:p14="http://schemas.microsoft.com/office/powerpoint/2010/main" val="113488332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6324600" cy="1371600"/>
          </a:xfrm>
        </p:spPr>
        <p:txBody>
          <a:bodyPr/>
          <a:lstStyle/>
          <a:p>
            <a:r>
              <a:rPr lang="nl-NL"/>
              <a:t>Klik om de stijl te bewerken</a:t>
            </a:r>
            <a:endParaRPr lang="nl-BE"/>
          </a:p>
        </p:txBody>
      </p:sp>
      <p:sp>
        <p:nvSpPr>
          <p:cNvPr id="3" name="Tijdelijke aanduiding voor onlineafbeelding 2"/>
          <p:cNvSpPr>
            <a:spLocks noGrp="1"/>
          </p:cNvSpPr>
          <p:nvPr>
            <p:ph type="clipArt" sz="half" idx="1"/>
          </p:nvPr>
        </p:nvSpPr>
        <p:spPr>
          <a:xfrm>
            <a:off x="685800" y="1981200"/>
            <a:ext cx="3810000" cy="4114800"/>
          </a:xfrm>
        </p:spPr>
        <p:txBody>
          <a:bodyPr/>
          <a:lstStyle/>
          <a:p>
            <a:endParaRPr lang="nl-BE"/>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4"/>
          <p:cNvSpPr>
            <a:spLocks noGrp="1"/>
          </p:cNvSpPr>
          <p:nvPr>
            <p:ph type="sldNum" sz="quarter" idx="10"/>
          </p:nvPr>
        </p:nvSpPr>
        <p:spPr>
          <a:xfrm>
            <a:off x="685800" y="6477000"/>
            <a:ext cx="2209800" cy="381000"/>
          </a:xfrm>
        </p:spPr>
        <p:txBody>
          <a:bodyPr/>
          <a:lstStyle>
            <a:lvl1pPr>
              <a:defRPr/>
            </a:lvl1pPr>
          </a:lstStyle>
          <a:p>
            <a:fld id="{F5B72578-440A-4F80-B462-2B8A190FC3DB}" type="slidenum">
              <a:rPr lang="en-US" altLang="nl-BE"/>
              <a:pPr/>
              <a:t>‹nr.›</a:t>
            </a:fld>
            <a:endParaRPr lang="en-US" altLang="nl-BE"/>
          </a:p>
        </p:txBody>
      </p:sp>
    </p:spTree>
    <p:extLst>
      <p:ext uri="{BB962C8B-B14F-4D97-AF65-F5344CB8AC3E}">
        <p14:creationId xmlns:p14="http://schemas.microsoft.com/office/powerpoint/2010/main" val="141548473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2F4F4F-AC07-4BFE-98D6-714F41EE2B8C}" type="datetimeFigureOut">
              <a:rPr lang="nl-BE" smtClean="0"/>
              <a:t>16/09/2023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3AAE01-60FE-43CA-ACFA-E9A951A9AD91}"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nl-NL"/>
              <a:t>Klik om de stijl te bewerken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42F4F4F-AC07-4BFE-98D6-714F41EE2B8C}" type="datetimeFigureOut">
              <a:rPr lang="nl-BE" smtClean="0"/>
              <a:t>16/09/2023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3AAE01-60FE-43CA-ACFA-E9A951A9AD91}"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Date Placeholder 4"/>
          <p:cNvSpPr>
            <a:spLocks noGrp="1"/>
          </p:cNvSpPr>
          <p:nvPr>
            <p:ph type="dt" sz="half" idx="10"/>
          </p:nvPr>
        </p:nvSpPr>
        <p:spPr/>
        <p:txBody>
          <a:bodyPr/>
          <a:lstStyle/>
          <a:p>
            <a:fld id="{842F4F4F-AC07-4BFE-98D6-714F41EE2B8C}" type="datetimeFigureOut">
              <a:rPr lang="nl-BE" smtClean="0"/>
              <a:t>16/09/2023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D3AAE01-60FE-43CA-ACFA-E9A951A9AD91}" type="slidenum">
              <a:rPr lang="nl-BE" smtClean="0"/>
              <a:t>‹nr.›</a:t>
            </a:fld>
            <a:endParaRPr lang="nl-BE"/>
          </a:p>
        </p:txBody>
      </p:sp>
      <p:sp>
        <p:nvSpPr>
          <p:cNvPr id="9" name="Content Placeholder 8"/>
          <p:cNvSpPr>
            <a:spLocks noGrp="1"/>
          </p:cNvSpPr>
          <p:nvPr>
            <p:ph sz="quarter" idx="13"/>
          </p:nvPr>
        </p:nvSpPr>
        <p:spPr>
          <a:xfrm>
            <a:off x="1042416" y="2313432"/>
            <a:ext cx="3419856" cy="349300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42F4F4F-AC07-4BFE-98D6-714F41EE2B8C}" type="datetimeFigureOut">
              <a:rPr lang="nl-BE" smtClean="0"/>
              <a:t>16/09/2023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D3AAE01-60FE-43CA-ACFA-E9A951A9AD91}" type="slidenum">
              <a:rPr lang="nl-BE" smtClean="0"/>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842F4F4F-AC07-4BFE-98D6-714F41EE2B8C}" type="datetimeFigureOut">
              <a:rPr lang="nl-BE" smtClean="0"/>
              <a:t>16/09/2023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D3AAE01-60FE-43CA-ACFA-E9A951A9AD91}"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F4F4F-AC07-4BFE-98D6-714F41EE2B8C}" type="datetimeFigureOut">
              <a:rPr lang="nl-BE" smtClean="0"/>
              <a:t>16/09/2023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D3AAE01-60FE-43CA-ACFA-E9A951A9AD91}"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42F4F4F-AC07-4BFE-98D6-714F41EE2B8C}" type="datetimeFigureOut">
              <a:rPr lang="nl-BE" smtClean="0"/>
              <a:t>16/09/2023</a:t>
            </a:fld>
            <a:endParaRPr lang="nl-BE"/>
          </a:p>
        </p:txBody>
      </p:sp>
      <p:sp>
        <p:nvSpPr>
          <p:cNvPr id="7" name="Slide Number Placeholder 6"/>
          <p:cNvSpPr>
            <a:spLocks noGrp="1"/>
          </p:cNvSpPr>
          <p:nvPr>
            <p:ph type="sldNum" sz="quarter" idx="12"/>
          </p:nvPr>
        </p:nvSpPr>
        <p:spPr/>
        <p:txBody>
          <a:bodyPr/>
          <a:lstStyle/>
          <a:p>
            <a:fld id="{3D3AAE01-60FE-43CA-ACFA-E9A951A9AD91}" type="slidenum">
              <a:rPr lang="nl-BE" smtClean="0"/>
              <a:t>‹nr.›</a:t>
            </a:fld>
            <a:endParaRPr lang="nl-B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B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nl-NL"/>
              <a:t>Klik om de stijl te bewerken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nl-NL"/>
              <a:t>Klik om de stijl te bewerken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42F4F4F-AC07-4BFE-98D6-714F41EE2B8C}" type="datetimeFigureOut">
              <a:rPr lang="nl-BE" smtClean="0"/>
              <a:t>16/09/2023</a:t>
            </a:fld>
            <a:endParaRPr lang="nl-BE"/>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BE"/>
          </a:p>
        </p:txBody>
      </p:sp>
      <p:sp>
        <p:nvSpPr>
          <p:cNvPr id="7" name="Slide Number Placeholder 6"/>
          <p:cNvSpPr>
            <a:spLocks noGrp="1"/>
          </p:cNvSpPr>
          <p:nvPr>
            <p:ph type="sldNum" sz="quarter" idx="12"/>
          </p:nvPr>
        </p:nvSpPr>
        <p:spPr/>
        <p:txBody>
          <a:bodyPr/>
          <a:lstStyle/>
          <a:p>
            <a:fld id="{3D3AAE01-60FE-43CA-ACFA-E9A951A9AD91}"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42F4F4F-AC07-4BFE-98D6-714F41EE2B8C}" type="datetimeFigureOut">
              <a:rPr lang="nl-BE" smtClean="0"/>
              <a:t>16/09/2023</a:t>
            </a:fld>
            <a:endParaRPr lang="nl-B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l-B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D3AAE01-60FE-43CA-ACFA-E9A951A9AD91}"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vormselcatecheseheultje.weebly.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44007" y="2420888"/>
            <a:ext cx="3402713" cy="2160240"/>
          </a:xfrm>
        </p:spPr>
        <p:txBody>
          <a:bodyPr>
            <a:normAutofit/>
          </a:bodyPr>
          <a:lstStyle/>
          <a:p>
            <a:pPr algn="ctr"/>
            <a:r>
              <a:rPr lang="nl-BE" sz="3200" dirty="0"/>
              <a:t>VORMSEL-</a:t>
            </a:r>
            <a:br>
              <a:rPr lang="nl-BE" sz="3200" dirty="0"/>
            </a:br>
            <a:r>
              <a:rPr lang="nl-BE" sz="3200" dirty="0"/>
              <a:t>CATECHESE</a:t>
            </a:r>
            <a:br>
              <a:rPr lang="nl-BE" sz="3200" dirty="0"/>
            </a:br>
            <a:r>
              <a:rPr lang="nl-BE" sz="3200" dirty="0"/>
              <a:t>2023-2024</a:t>
            </a:r>
          </a:p>
        </p:txBody>
      </p:sp>
      <p:sp>
        <p:nvSpPr>
          <p:cNvPr id="3" name="Ondertitel 2"/>
          <p:cNvSpPr>
            <a:spLocks noGrp="1"/>
          </p:cNvSpPr>
          <p:nvPr>
            <p:ph type="subTitle" idx="1"/>
          </p:nvPr>
        </p:nvSpPr>
        <p:spPr>
          <a:xfrm>
            <a:off x="4733365" y="5085184"/>
            <a:ext cx="3309803" cy="596525"/>
          </a:xfrm>
        </p:spPr>
        <p:txBody>
          <a:bodyPr>
            <a:normAutofit/>
          </a:bodyPr>
          <a:lstStyle/>
          <a:p>
            <a:r>
              <a:rPr lang="nl-BE" dirty="0"/>
              <a:t>Ouderavond  18 september</a:t>
            </a:r>
          </a:p>
        </p:txBody>
      </p:sp>
    </p:spTree>
    <p:extLst>
      <p:ext uri="{BB962C8B-B14F-4D97-AF65-F5344CB8AC3E}">
        <p14:creationId xmlns:p14="http://schemas.microsoft.com/office/powerpoint/2010/main" val="40348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Voorbereiden op vormsel</a:t>
            </a:r>
          </a:p>
        </p:txBody>
      </p:sp>
      <p:sp>
        <p:nvSpPr>
          <p:cNvPr id="3" name="Tijdelijke aanduiding voor inhoud 2"/>
          <p:cNvSpPr>
            <a:spLocks noGrp="1"/>
          </p:cNvSpPr>
          <p:nvPr>
            <p:ph idx="1"/>
          </p:nvPr>
        </p:nvSpPr>
        <p:spPr/>
        <p:txBody>
          <a:bodyPr/>
          <a:lstStyle/>
          <a:p>
            <a:r>
              <a:rPr lang="nl-BE" dirty="0"/>
              <a:t>Thuis: Ouders maken bewuste keuze, samen met kind en zijn bereid deze stap mee te ondersteunen.</a:t>
            </a:r>
          </a:p>
          <a:p>
            <a:pPr marL="68580" indent="0">
              <a:buNone/>
            </a:pPr>
            <a:endParaRPr lang="nl-BE" dirty="0"/>
          </a:p>
          <a:p>
            <a:r>
              <a:rPr lang="nl-BE" dirty="0"/>
              <a:t>Parochie: vormselcatechese</a:t>
            </a:r>
          </a:p>
        </p:txBody>
      </p:sp>
    </p:spTree>
    <p:extLst>
      <p:ext uri="{BB962C8B-B14F-4D97-AF65-F5344CB8AC3E}">
        <p14:creationId xmlns:p14="http://schemas.microsoft.com/office/powerpoint/2010/main" val="149495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027664"/>
            <a:ext cx="7240650" cy="817160"/>
          </a:xfrm>
        </p:spPr>
        <p:txBody>
          <a:bodyPr/>
          <a:lstStyle/>
          <a:p>
            <a:r>
              <a:rPr lang="nl-BE" dirty="0"/>
              <a:t>Vormselcatechese: Wat?</a:t>
            </a:r>
          </a:p>
        </p:txBody>
      </p:sp>
      <p:sp>
        <p:nvSpPr>
          <p:cNvPr id="3" name="Tijdelijke aanduiding voor inhoud 2"/>
          <p:cNvSpPr>
            <a:spLocks noGrp="1"/>
          </p:cNvSpPr>
          <p:nvPr>
            <p:ph idx="1"/>
          </p:nvPr>
        </p:nvSpPr>
        <p:spPr>
          <a:xfrm>
            <a:off x="755576" y="2323652"/>
            <a:ext cx="7632848" cy="3508977"/>
          </a:xfrm>
        </p:spPr>
        <p:txBody>
          <a:bodyPr>
            <a:normAutofit/>
          </a:bodyPr>
          <a:lstStyle/>
          <a:p>
            <a:pPr marL="68580" indent="0">
              <a:buNone/>
            </a:pPr>
            <a:r>
              <a:rPr lang="nl-BE" dirty="0"/>
              <a:t>Pijlers van geloof:</a:t>
            </a:r>
          </a:p>
          <a:p>
            <a:pPr marL="68580" indent="0">
              <a:buNone/>
            </a:pPr>
            <a:endParaRPr lang="nl-BE" dirty="0"/>
          </a:p>
          <a:p>
            <a:pPr lvl="1"/>
            <a:r>
              <a:rPr lang="nl-BE" dirty="0"/>
              <a:t>Verhalen over Jezus</a:t>
            </a:r>
          </a:p>
          <a:p>
            <a:pPr lvl="1"/>
            <a:r>
              <a:rPr lang="nl-BE" dirty="0"/>
              <a:t>Vertellen over Jezus</a:t>
            </a:r>
          </a:p>
          <a:p>
            <a:pPr lvl="1"/>
            <a:r>
              <a:rPr lang="nl-BE" dirty="0"/>
              <a:t>Bidden</a:t>
            </a:r>
          </a:p>
          <a:p>
            <a:pPr lvl="1"/>
            <a:r>
              <a:rPr lang="nl-BE" dirty="0"/>
              <a:t>Helpen</a:t>
            </a:r>
          </a:p>
          <a:p>
            <a:pPr lvl="1"/>
            <a:endParaRPr lang="nl-BE" dirty="0"/>
          </a:p>
          <a:p>
            <a:pPr marL="68580" indent="0">
              <a:buNone/>
            </a:pPr>
            <a:r>
              <a:rPr lang="nl-BE" dirty="0">
                <a:sym typeface="Wingdings" panose="05000000000000000000" pitchFamily="2" charset="2"/>
              </a:rPr>
              <a:t> In verbondenheid met parochiegemeenschap</a:t>
            </a:r>
            <a:endParaRPr lang="nl-BE" dirty="0"/>
          </a:p>
        </p:txBody>
      </p:sp>
    </p:spTree>
    <p:extLst>
      <p:ext uri="{BB962C8B-B14F-4D97-AF65-F5344CB8AC3E}">
        <p14:creationId xmlns:p14="http://schemas.microsoft.com/office/powerpoint/2010/main" val="56635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BE" dirty="0"/>
              <a:t>Vormselcatechese: Hoe?</a:t>
            </a:r>
          </a:p>
        </p:txBody>
      </p:sp>
      <p:sp>
        <p:nvSpPr>
          <p:cNvPr id="3" name="Tijdelijke aanduiding voor inhoud 2"/>
          <p:cNvSpPr>
            <a:spLocks noGrp="1"/>
          </p:cNvSpPr>
          <p:nvPr>
            <p:ph idx="1"/>
          </p:nvPr>
        </p:nvSpPr>
        <p:spPr/>
        <p:txBody>
          <a:bodyPr>
            <a:normAutofit fontScale="92500" lnSpcReduction="10000"/>
          </a:bodyPr>
          <a:lstStyle/>
          <a:p>
            <a:pPr marL="68580" indent="0">
              <a:buNone/>
            </a:pPr>
            <a:r>
              <a:rPr lang="nl-BE" dirty="0"/>
              <a:t>Via:</a:t>
            </a:r>
          </a:p>
          <a:p>
            <a:r>
              <a:rPr lang="nl-BE" dirty="0"/>
              <a:t>Catechesebijeenkomsten met de ganse groep: op wisselende momenten: meestal op zaterdag; of zondag, aansluitend bij een gezinsviering; ook een keer op woensdagnamiddag</a:t>
            </a:r>
          </a:p>
          <a:p>
            <a:r>
              <a:rPr lang="nl-BE" dirty="0"/>
              <a:t>Soms: deelname aan activiteiten van federatie of bisdom</a:t>
            </a:r>
            <a:r>
              <a:rPr lang="nl-BE" dirty="0">
                <a:sym typeface="Wingdings" panose="05000000000000000000" pitchFamily="2" charset="2"/>
              </a:rPr>
              <a:t> dit jaar niet gepland</a:t>
            </a:r>
          </a:p>
          <a:p>
            <a:r>
              <a:rPr lang="nl-BE" dirty="0"/>
              <a:t>Vieringen</a:t>
            </a:r>
          </a:p>
          <a:p>
            <a:r>
              <a:rPr lang="nl-BE" dirty="0"/>
              <a:t>Engagementen om iets te doen voor anderen</a:t>
            </a:r>
          </a:p>
        </p:txBody>
      </p:sp>
    </p:spTree>
    <p:extLst>
      <p:ext uri="{BB962C8B-B14F-4D97-AF65-F5344CB8AC3E}">
        <p14:creationId xmlns:p14="http://schemas.microsoft.com/office/powerpoint/2010/main" val="32957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E9B3C-C967-B244-1F9D-4B94E4057CDF}"/>
              </a:ext>
            </a:extLst>
          </p:cNvPr>
          <p:cNvSpPr>
            <a:spLocks noGrp="1"/>
          </p:cNvSpPr>
          <p:nvPr>
            <p:ph type="title"/>
          </p:nvPr>
        </p:nvSpPr>
        <p:spPr>
          <a:xfrm flipV="1">
            <a:off x="1043492" y="1509856"/>
            <a:ext cx="7024744" cy="118944"/>
          </a:xfrm>
        </p:spPr>
        <p:txBody>
          <a:bodyPr>
            <a:normAutofit fontScale="90000"/>
          </a:bodyPr>
          <a:lstStyle/>
          <a:p>
            <a:pPr marL="318770">
              <a:lnSpc>
                <a:spcPct val="115000"/>
              </a:lnSpc>
            </a:pPr>
            <a:br>
              <a:rPr lang="nl-BE" sz="2200" dirty="0">
                <a:effectLst/>
                <a:latin typeface="Calibri" panose="020F0502020204030204" pitchFamily="34" charset="0"/>
                <a:ea typeface="Calibri" panose="020F0502020204030204" pitchFamily="34" charset="0"/>
                <a:cs typeface="Times New Roman" panose="02020603050405020304" pitchFamily="18" charset="0"/>
              </a:rPr>
            </a:br>
            <a:br>
              <a:rPr lang="nl-BE" sz="2200" dirty="0">
                <a:effectLst/>
                <a:latin typeface="Calibri" panose="020F0502020204030204" pitchFamily="34" charset="0"/>
                <a:ea typeface="Calibri" panose="020F0502020204030204" pitchFamily="34" charset="0"/>
                <a:cs typeface="Times New Roman" panose="02020603050405020304" pitchFamily="18" charset="0"/>
              </a:rPr>
            </a:br>
            <a:br>
              <a:rPr lang="nl-BE" sz="2200" dirty="0">
                <a:effectLst/>
                <a:latin typeface="Calibri" panose="020F0502020204030204" pitchFamily="34" charset="0"/>
                <a:ea typeface="Calibri" panose="020F0502020204030204" pitchFamily="34" charset="0"/>
                <a:cs typeface="Times New Roman" panose="02020603050405020304" pitchFamily="18" charset="0"/>
              </a:rPr>
            </a:br>
            <a:br>
              <a:rPr lang="nl-BE" sz="2200" dirty="0">
                <a:effectLst/>
                <a:latin typeface="Calibri" panose="020F0502020204030204" pitchFamily="34" charset="0"/>
                <a:ea typeface="Calibri" panose="020F0502020204030204" pitchFamily="34" charset="0"/>
                <a:cs typeface="Times New Roman" panose="02020603050405020304" pitchFamily="18" charset="0"/>
              </a:rPr>
            </a:br>
            <a:br>
              <a:rPr lang="nl-BE" sz="2200" dirty="0">
                <a:effectLst/>
                <a:latin typeface="Calibri" panose="020F0502020204030204" pitchFamily="34" charset="0"/>
                <a:ea typeface="Calibri" panose="020F0502020204030204" pitchFamily="34" charset="0"/>
                <a:cs typeface="Times New Roman" panose="02020603050405020304" pitchFamily="18" charset="0"/>
              </a:rPr>
            </a:br>
            <a:br>
              <a:rPr lang="nl-BE" sz="3200"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p:txBody>
      </p:sp>
      <p:sp>
        <p:nvSpPr>
          <p:cNvPr id="3" name="Tijdelijke aanduiding voor inhoud 2">
            <a:extLst>
              <a:ext uri="{FF2B5EF4-FFF2-40B4-BE49-F238E27FC236}">
                <a16:creationId xmlns:a16="http://schemas.microsoft.com/office/drawing/2014/main" id="{F2C84140-5FFA-A55B-9CB4-62EDC9940FA5}"/>
              </a:ext>
            </a:extLst>
          </p:cNvPr>
          <p:cNvSpPr>
            <a:spLocks noGrp="1"/>
          </p:cNvSpPr>
          <p:nvPr>
            <p:ph idx="1"/>
          </p:nvPr>
        </p:nvSpPr>
        <p:spPr>
          <a:xfrm>
            <a:off x="1043492" y="1916832"/>
            <a:ext cx="6777317" cy="4536504"/>
          </a:xfrm>
        </p:spPr>
        <p:txBody>
          <a:bodyPr>
            <a:normAutofit fontScale="55000" lnSpcReduction="20000"/>
          </a:bodyPr>
          <a:lstStyle/>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Ik vind het belangrijk dat kinderen in groepjes samen kunnen nadenken over hun geloof.</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Ik vind het belangrijk dat kinderen God en Jezus beter leren kennen.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Ik vind het belangrijk dat kinderen bagage meekrijgen voor een gelovig leven.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Ik vind het belangrijk dat kinderen plezier beleven tijdens de catechesemomenten.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Ik vind het belangrijk dat de viering mooi wordt… de rest zegt me minder.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Ik  ben bang dat het veel wordt.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Ik zie er tegenop om mee naar de vieringen te gaan.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Als ouder word ik liefst niet betrokken bij de voorbereiding. Het gaat immers om het vormsel van mijn kind.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Voor mij hoeft die vormselcatechese niet.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pPr>
            <a:r>
              <a:rPr lang="nl-BE" sz="2400" dirty="0">
                <a:effectLst/>
                <a:latin typeface="Calibri" panose="020F0502020204030204" pitchFamily="34" charset="0"/>
                <a:ea typeface="Calibri" panose="020F0502020204030204" pitchFamily="34" charset="0"/>
                <a:cs typeface="Times New Roman" panose="02020603050405020304" pitchFamily="18" charset="0"/>
              </a:rPr>
              <a:t>Ik vind het belangrijk dat kinderen begrijpen wat er gebeurt tijdens de vormselviering.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nl-BE" sz="2400" dirty="0">
                <a:effectLst/>
                <a:latin typeface="Calibri" panose="020F0502020204030204" pitchFamily="34" charset="0"/>
                <a:ea typeface="Calibri" panose="020F0502020204030204" pitchFamily="34" charset="0"/>
                <a:cs typeface="Times New Roman" panose="02020603050405020304" pitchFamily="18" charset="0"/>
              </a:rPr>
              <a:t>Ik vind het belangrijk dat kinderen behulpzaam zijn en zich belangeloos leren engageren voor anderen.</a:t>
            </a:r>
          </a:p>
          <a:p>
            <a:pPr marL="68580" indent="0">
              <a:spcBef>
                <a:spcPts val="0"/>
              </a:spcBef>
              <a:buNone/>
            </a:pPr>
            <a:endParaRPr lang="nl-BE"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nl-BE" dirty="0">
                <a:latin typeface="Calibri" panose="020F0502020204030204" pitchFamily="34" charset="0"/>
                <a:cs typeface="Times New Roman" panose="02020603050405020304" pitchFamily="18" charset="0"/>
              </a:rPr>
              <a:t>Ik vind het belangrijk dat ook ouders zich mee voorbereiden op het vormsel.</a:t>
            </a:r>
          </a:p>
          <a:p>
            <a:pPr marL="68580" indent="0">
              <a:spcBef>
                <a:spcPts val="0"/>
              </a:spcBef>
              <a:buNone/>
            </a:pPr>
            <a:endParaRPr lang="nl-BE" dirty="0">
              <a:latin typeface="Calibri" panose="020F0502020204030204" pitchFamily="34" charset="0"/>
              <a:cs typeface="Times New Roman" panose="02020603050405020304" pitchFamily="18" charset="0"/>
            </a:endParaRPr>
          </a:p>
          <a:p>
            <a:r>
              <a:rPr lang="nl-BE" dirty="0">
                <a:latin typeface="Calibri" panose="020F0502020204030204" pitchFamily="34" charset="0"/>
                <a:cs typeface="Times New Roman" panose="02020603050405020304" pitchFamily="18" charset="0"/>
              </a:rPr>
              <a:t>…</a:t>
            </a:r>
            <a:endParaRPr lang="nl-BE" dirty="0"/>
          </a:p>
        </p:txBody>
      </p:sp>
      <p:sp>
        <p:nvSpPr>
          <p:cNvPr id="7" name="Tekstvak 6">
            <a:extLst>
              <a:ext uri="{FF2B5EF4-FFF2-40B4-BE49-F238E27FC236}">
                <a16:creationId xmlns:a16="http://schemas.microsoft.com/office/drawing/2014/main" id="{251CB2EC-F376-1915-F2DB-CB25E5EB702D}"/>
              </a:ext>
            </a:extLst>
          </p:cNvPr>
          <p:cNvSpPr txBox="1"/>
          <p:nvPr/>
        </p:nvSpPr>
        <p:spPr>
          <a:xfrm>
            <a:off x="755865" y="692696"/>
            <a:ext cx="7632270" cy="1107996"/>
          </a:xfrm>
          <a:prstGeom prst="rect">
            <a:avLst/>
          </a:prstGeom>
          <a:noFill/>
        </p:spPr>
        <p:txBody>
          <a:bodyPr wrap="square">
            <a:spAutoFit/>
          </a:bodyPr>
          <a:lstStyle/>
          <a:p>
            <a:pPr algn="ctr"/>
            <a:r>
              <a:rPr kumimoji="0" lang="nl-BE" sz="2200" b="0" i="0" u="none" strike="noStrike" kern="1200" cap="none" spc="0" normalizeH="0" baseline="0" noProof="0" dirty="0">
                <a:ln>
                  <a:noFill/>
                </a:ln>
                <a:solidFill>
                  <a:srgbClr val="94C600"/>
                </a:solidFill>
                <a:effectLst/>
                <a:uLnTx/>
                <a:uFillTx/>
                <a:latin typeface="Calibri" panose="020F0502020204030204" pitchFamily="34" charset="0"/>
                <a:ea typeface="Calibri" panose="020F0502020204030204" pitchFamily="34" charset="0"/>
                <a:cs typeface="Times New Roman" panose="02020603050405020304" pitchFamily="18" charset="0"/>
              </a:rPr>
              <a:t>Hoe zie jij  de vormselcatechese?  Hoe kijk je er tegenaan?  Hoe kijk je er naar uit?  Hoe zie jij jezelf als ouder hierin een plaats hebben?...</a:t>
            </a:r>
            <a:endParaRPr lang="nl-BE" dirty="0"/>
          </a:p>
        </p:txBody>
      </p:sp>
    </p:spTree>
    <p:extLst>
      <p:ext uri="{BB962C8B-B14F-4D97-AF65-F5344CB8AC3E}">
        <p14:creationId xmlns:p14="http://schemas.microsoft.com/office/powerpoint/2010/main" val="86056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1675" y="595933"/>
            <a:ext cx="7240650" cy="888851"/>
          </a:xfrm>
        </p:spPr>
        <p:txBody>
          <a:bodyPr>
            <a:normAutofit fontScale="90000"/>
          </a:bodyPr>
          <a:lstStyle/>
          <a:p>
            <a:br>
              <a:rPr lang="nl-BE" dirty="0"/>
            </a:br>
            <a:br>
              <a:rPr lang="nl-BE" dirty="0"/>
            </a:br>
            <a:r>
              <a:rPr lang="nl-BE" dirty="0"/>
              <a:t>Jaarkalender</a:t>
            </a:r>
            <a:br>
              <a:rPr lang="nl-BE" dirty="0"/>
            </a:br>
            <a:r>
              <a:rPr lang="nl-BE" sz="2200" dirty="0"/>
              <a:t>(onder voorbehoud)</a:t>
            </a:r>
          </a:p>
        </p:txBody>
      </p:sp>
      <p:sp>
        <p:nvSpPr>
          <p:cNvPr id="3" name="Tijdelijke aanduiding voor inhoud 2"/>
          <p:cNvSpPr>
            <a:spLocks noGrp="1"/>
          </p:cNvSpPr>
          <p:nvPr>
            <p:ph idx="1"/>
          </p:nvPr>
        </p:nvSpPr>
        <p:spPr>
          <a:xfrm>
            <a:off x="611560" y="1647304"/>
            <a:ext cx="7704856" cy="4752528"/>
          </a:xfrm>
        </p:spPr>
        <p:txBody>
          <a:bodyPr>
            <a:normAutofit/>
          </a:bodyPr>
          <a:lstStyle/>
          <a:p>
            <a:pPr marL="68580" indent="0">
              <a:buNone/>
            </a:pPr>
            <a:r>
              <a:rPr lang="nl-BE" sz="1800" dirty="0">
                <a:solidFill>
                  <a:schemeClr val="accent1"/>
                </a:solidFill>
              </a:rPr>
              <a:t>September:</a:t>
            </a:r>
          </a:p>
          <a:p>
            <a:r>
              <a:rPr lang="nl-BE" sz="1800" dirty="0">
                <a:solidFill>
                  <a:schemeClr val="tx1"/>
                </a:solidFill>
              </a:rPr>
              <a:t>Zondag 24/9: Gezinsviering om 9.15u in de kerk</a:t>
            </a:r>
          </a:p>
          <a:p>
            <a:r>
              <a:rPr lang="nl-BE" sz="1800" dirty="0">
                <a:solidFill>
                  <a:schemeClr val="tx1"/>
                </a:solidFill>
              </a:rPr>
              <a:t>Zondag 24/9: aansluitend van 10u tot 11.30u: Catechesemoment in de kerk</a:t>
            </a:r>
          </a:p>
          <a:p>
            <a:pPr marL="68580" indent="0">
              <a:buNone/>
            </a:pPr>
            <a:endParaRPr lang="nl-BE" sz="1800" dirty="0">
              <a:solidFill>
                <a:schemeClr val="tx1"/>
              </a:solidFill>
            </a:endParaRPr>
          </a:p>
          <a:p>
            <a:pPr marL="68580" indent="0">
              <a:buNone/>
            </a:pPr>
            <a:r>
              <a:rPr lang="nl-BE" sz="1800" dirty="0">
                <a:solidFill>
                  <a:schemeClr val="accent1"/>
                </a:solidFill>
              </a:rPr>
              <a:t>Oktober:</a:t>
            </a:r>
          </a:p>
          <a:p>
            <a:r>
              <a:rPr lang="nl-BE" sz="1800" dirty="0">
                <a:solidFill>
                  <a:schemeClr val="tx1"/>
                </a:solidFill>
              </a:rPr>
              <a:t>Zondag 22/10: Gezinsviering om 9.15u in de kerk</a:t>
            </a:r>
          </a:p>
          <a:p>
            <a:r>
              <a:rPr lang="nl-BE" sz="1800" dirty="0">
                <a:solidFill>
                  <a:schemeClr val="tx1"/>
                </a:solidFill>
              </a:rPr>
              <a:t>Zondag 22/10: aansluitend van 10u tot 11.30u: Catechese: kerkverkenning</a:t>
            </a:r>
          </a:p>
          <a:p>
            <a:pPr marL="68580" indent="0">
              <a:buNone/>
            </a:pPr>
            <a:endParaRPr lang="nl-BE" sz="1800" dirty="0">
              <a:solidFill>
                <a:schemeClr val="tx1"/>
              </a:solidFill>
            </a:endParaRPr>
          </a:p>
          <a:p>
            <a:pPr marL="68580" indent="0">
              <a:buNone/>
            </a:pPr>
            <a:r>
              <a:rPr lang="nl-BE" sz="1800" dirty="0">
                <a:solidFill>
                  <a:schemeClr val="accent1"/>
                </a:solidFill>
              </a:rPr>
              <a:t>November:</a:t>
            </a:r>
          </a:p>
          <a:p>
            <a:pPr lvl="0">
              <a:buClr>
                <a:srgbClr val="94C600"/>
              </a:buClr>
            </a:pPr>
            <a:r>
              <a:rPr lang="nl-BE" sz="1800" dirty="0">
                <a:solidFill>
                  <a:srgbClr val="3E3D2D"/>
                </a:solidFill>
              </a:rPr>
              <a:t>Woensdag 15/11: Catechesenamiddag in pastorij/kerk: 15u-17u</a:t>
            </a:r>
          </a:p>
          <a:p>
            <a:pPr marL="68580" indent="0">
              <a:buNone/>
            </a:pPr>
            <a:endParaRPr lang="nl-BE" dirty="0">
              <a:solidFill>
                <a:schemeClr val="tx1"/>
              </a:solidFill>
            </a:endParaRPr>
          </a:p>
          <a:p>
            <a:pPr marL="68580" indent="0">
              <a:buNone/>
            </a:pPr>
            <a:endParaRPr lang="nl-BE" dirty="0">
              <a:solidFill>
                <a:schemeClr val="tx1"/>
              </a:solidFill>
            </a:endParaRPr>
          </a:p>
        </p:txBody>
      </p:sp>
      <p:pic>
        <p:nvPicPr>
          <p:cNvPr id="5" name="Afbeelding 4"/>
          <p:cNvPicPr>
            <a:picLocks noChangeAspect="1"/>
          </p:cNvPicPr>
          <p:nvPr/>
        </p:nvPicPr>
        <p:blipFill>
          <a:blip r:embed="rId3"/>
          <a:stretch>
            <a:fillRect/>
          </a:stretch>
        </p:blipFill>
        <p:spPr>
          <a:xfrm>
            <a:off x="5292080" y="758453"/>
            <a:ext cx="1700834" cy="1185085"/>
          </a:xfrm>
          <a:prstGeom prst="rect">
            <a:avLst/>
          </a:prstGeom>
        </p:spPr>
      </p:pic>
    </p:spTree>
    <p:extLst>
      <p:ext uri="{BB962C8B-B14F-4D97-AF65-F5344CB8AC3E}">
        <p14:creationId xmlns:p14="http://schemas.microsoft.com/office/powerpoint/2010/main" val="190996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1675" y="595933"/>
            <a:ext cx="7240650" cy="888851"/>
          </a:xfrm>
        </p:spPr>
        <p:txBody>
          <a:bodyPr>
            <a:normAutofit fontScale="90000"/>
          </a:bodyPr>
          <a:lstStyle/>
          <a:p>
            <a:br>
              <a:rPr lang="nl-BE" dirty="0"/>
            </a:br>
            <a:br>
              <a:rPr lang="nl-BE" dirty="0"/>
            </a:br>
            <a:r>
              <a:rPr lang="nl-BE" dirty="0"/>
              <a:t>Jaarkalender</a:t>
            </a:r>
            <a:br>
              <a:rPr lang="nl-BE" dirty="0"/>
            </a:br>
            <a:r>
              <a:rPr lang="nl-BE" sz="2200" dirty="0"/>
              <a:t>(onder voorbehoud)</a:t>
            </a:r>
          </a:p>
        </p:txBody>
      </p:sp>
      <p:sp>
        <p:nvSpPr>
          <p:cNvPr id="3" name="Tijdelijke aanduiding voor inhoud 2"/>
          <p:cNvSpPr>
            <a:spLocks noGrp="1"/>
          </p:cNvSpPr>
          <p:nvPr>
            <p:ph idx="1"/>
          </p:nvPr>
        </p:nvSpPr>
        <p:spPr>
          <a:xfrm>
            <a:off x="611560" y="1556792"/>
            <a:ext cx="8136904" cy="4752528"/>
          </a:xfrm>
        </p:spPr>
        <p:txBody>
          <a:bodyPr>
            <a:normAutofit fontScale="92500" lnSpcReduction="10000"/>
          </a:bodyPr>
          <a:lstStyle/>
          <a:p>
            <a:pPr marL="68580" indent="0">
              <a:buNone/>
            </a:pPr>
            <a:endParaRPr lang="nl-BE" sz="1800" dirty="0">
              <a:solidFill>
                <a:schemeClr val="tx1"/>
              </a:solidFill>
            </a:endParaRPr>
          </a:p>
          <a:p>
            <a:pPr marL="68580" indent="0">
              <a:buNone/>
            </a:pPr>
            <a:r>
              <a:rPr lang="nl-BE" sz="1800" dirty="0">
                <a:solidFill>
                  <a:schemeClr val="accent1"/>
                </a:solidFill>
              </a:rPr>
              <a:t>December:</a:t>
            </a:r>
          </a:p>
          <a:p>
            <a:r>
              <a:rPr lang="nl-BE" sz="1800" dirty="0">
                <a:solidFill>
                  <a:schemeClr val="tx1"/>
                </a:solidFill>
              </a:rPr>
              <a:t>Zondag 10/12: </a:t>
            </a:r>
            <a:r>
              <a:rPr lang="nl-BE" sz="1800" dirty="0">
                <a:solidFill>
                  <a:srgbClr val="3E3D2D"/>
                </a:solidFill>
              </a:rPr>
              <a:t>Gezinsviering met naamopgave om 9.15u in de kerk – Soep op de stoep</a:t>
            </a:r>
          </a:p>
          <a:p>
            <a:r>
              <a:rPr lang="nl-BE" sz="1800" dirty="0">
                <a:solidFill>
                  <a:schemeClr val="tx1"/>
                </a:solidFill>
              </a:rPr>
              <a:t>Maandag 25/12: Gezinsviering Kerstmis om 9.15u in de kerk</a:t>
            </a:r>
          </a:p>
          <a:p>
            <a:pPr marL="68580" indent="0">
              <a:buNone/>
            </a:pPr>
            <a:endParaRPr lang="nl-BE" sz="1800" dirty="0">
              <a:solidFill>
                <a:schemeClr val="tx1"/>
              </a:solidFill>
            </a:endParaRPr>
          </a:p>
          <a:p>
            <a:pPr marL="68580" indent="0">
              <a:buNone/>
            </a:pPr>
            <a:r>
              <a:rPr lang="nl-BE" sz="1800" dirty="0">
                <a:solidFill>
                  <a:schemeClr val="accent1"/>
                </a:solidFill>
              </a:rPr>
              <a:t>Januari:</a:t>
            </a:r>
          </a:p>
          <a:p>
            <a:pPr lvl="0">
              <a:buClr>
                <a:srgbClr val="94C600"/>
              </a:buClr>
            </a:pPr>
            <a:r>
              <a:rPr lang="nl-BE" sz="1800" dirty="0">
                <a:solidFill>
                  <a:srgbClr val="3E3D2D"/>
                </a:solidFill>
              </a:rPr>
              <a:t>Zaterdag 13/1: Catechesevoormiddag in </a:t>
            </a:r>
            <a:r>
              <a:rPr lang="nl-BE" sz="1800" dirty="0" err="1">
                <a:solidFill>
                  <a:srgbClr val="3E3D2D"/>
                </a:solidFill>
              </a:rPr>
              <a:t>Merodezaal</a:t>
            </a:r>
            <a:r>
              <a:rPr lang="nl-BE" sz="1800" dirty="0">
                <a:solidFill>
                  <a:srgbClr val="3E3D2D"/>
                </a:solidFill>
              </a:rPr>
              <a:t>: 9.30u-11.30u</a:t>
            </a:r>
          </a:p>
          <a:p>
            <a:pPr lvl="0">
              <a:buClr>
                <a:srgbClr val="94C600"/>
              </a:buClr>
            </a:pPr>
            <a:r>
              <a:rPr lang="nl-BE" sz="1800" dirty="0">
                <a:solidFill>
                  <a:srgbClr val="3E3D2D"/>
                </a:solidFill>
              </a:rPr>
              <a:t>Zondag 28/1: Gezinsviering om 9.15u in de kerk</a:t>
            </a:r>
          </a:p>
          <a:p>
            <a:pPr marL="68580" indent="0">
              <a:buNone/>
            </a:pPr>
            <a:endParaRPr lang="nl-BE" dirty="0">
              <a:solidFill>
                <a:schemeClr val="tx1"/>
              </a:solidFill>
            </a:endParaRPr>
          </a:p>
          <a:p>
            <a:pPr marL="68580" indent="0">
              <a:buNone/>
            </a:pPr>
            <a:r>
              <a:rPr lang="nl-BE" sz="1800" dirty="0">
                <a:solidFill>
                  <a:schemeClr val="accent1"/>
                </a:solidFill>
              </a:rPr>
              <a:t>Februari:</a:t>
            </a:r>
          </a:p>
          <a:p>
            <a:r>
              <a:rPr lang="nl-BE" sz="1800" dirty="0"/>
              <a:t>Zaterdag 3/2: Catechesevoormiddag in Merodezaal:9.30u-11.30u</a:t>
            </a:r>
          </a:p>
          <a:p>
            <a:r>
              <a:rPr lang="nl-BE" sz="1800" dirty="0"/>
              <a:t>Zondag 25/2: Gezinsviering  om 9.15u in de kerk, met ontvangen van vormselkruisje.</a:t>
            </a:r>
          </a:p>
          <a:p>
            <a:r>
              <a:rPr lang="nl-BE" sz="1800" dirty="0"/>
              <a:t>Zondag 25/2: Aansluitend bij gezinsviering: van 10u tot 11.30u: catechesemoment met ouders én vormelingen</a:t>
            </a:r>
          </a:p>
          <a:p>
            <a:pPr marL="68580" indent="0">
              <a:buNone/>
            </a:pPr>
            <a:endParaRPr lang="nl-BE" dirty="0">
              <a:solidFill>
                <a:schemeClr val="tx1"/>
              </a:solidFill>
            </a:endParaRPr>
          </a:p>
        </p:txBody>
      </p:sp>
      <p:pic>
        <p:nvPicPr>
          <p:cNvPr id="5" name="Afbeelding 4"/>
          <p:cNvPicPr>
            <a:picLocks noChangeAspect="1"/>
          </p:cNvPicPr>
          <p:nvPr/>
        </p:nvPicPr>
        <p:blipFill>
          <a:blip r:embed="rId2"/>
          <a:stretch>
            <a:fillRect/>
          </a:stretch>
        </p:blipFill>
        <p:spPr>
          <a:xfrm>
            <a:off x="5292080" y="758453"/>
            <a:ext cx="1700834" cy="1185085"/>
          </a:xfrm>
          <a:prstGeom prst="rect">
            <a:avLst/>
          </a:prstGeom>
        </p:spPr>
      </p:pic>
    </p:spTree>
    <p:extLst>
      <p:ext uri="{BB962C8B-B14F-4D97-AF65-F5344CB8AC3E}">
        <p14:creationId xmlns:p14="http://schemas.microsoft.com/office/powerpoint/2010/main" val="155789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27584" y="404664"/>
            <a:ext cx="6777317" cy="6048672"/>
          </a:xfrm>
        </p:spPr>
        <p:txBody>
          <a:bodyPr>
            <a:noAutofit/>
          </a:bodyPr>
          <a:lstStyle/>
          <a:p>
            <a:pPr marL="68580" indent="0">
              <a:buNone/>
            </a:pPr>
            <a:endParaRPr lang="nl-BE" sz="1800" dirty="0">
              <a:solidFill>
                <a:schemeClr val="accent1"/>
              </a:solidFill>
            </a:endParaRPr>
          </a:p>
          <a:p>
            <a:pPr marL="68580" indent="0">
              <a:buNone/>
            </a:pPr>
            <a:r>
              <a:rPr lang="nl-BE" sz="1600" dirty="0">
                <a:solidFill>
                  <a:schemeClr val="accent1"/>
                </a:solidFill>
              </a:rPr>
              <a:t>Maart:</a:t>
            </a:r>
          </a:p>
          <a:p>
            <a:r>
              <a:rPr lang="nl-BE" sz="1600" dirty="0"/>
              <a:t>Zaterdag 2/3: </a:t>
            </a:r>
            <a:r>
              <a:rPr lang="nl-BE" sz="1600" dirty="0" err="1"/>
              <a:t>CatecheseDAG</a:t>
            </a:r>
            <a:r>
              <a:rPr lang="nl-BE" sz="1600" dirty="0"/>
              <a:t> in </a:t>
            </a:r>
            <a:r>
              <a:rPr lang="nl-BE" sz="1600" dirty="0" err="1"/>
              <a:t>Merodezaal</a:t>
            </a:r>
            <a:r>
              <a:rPr lang="nl-BE" sz="1600" dirty="0"/>
              <a:t> – verdere info volgt nog</a:t>
            </a:r>
          </a:p>
          <a:p>
            <a:r>
              <a:rPr lang="nl-BE" sz="1600" dirty="0"/>
              <a:t>Maandag 25/3: Ouderavond in verband met vormselviering</a:t>
            </a:r>
          </a:p>
          <a:p>
            <a:r>
              <a:rPr lang="nl-BE" sz="1600" dirty="0"/>
              <a:t>Week voor paasvakantie: oefenen vormselviering in kerk van Tongerlo (nog moment af te spreken)</a:t>
            </a:r>
          </a:p>
          <a:p>
            <a:r>
              <a:rPr lang="nl-BE" sz="1600" dirty="0"/>
              <a:t>Zondag 31/3: Pasen: Gezinsviering om 9.15u in de kerk </a:t>
            </a:r>
          </a:p>
          <a:p>
            <a:pPr marL="68580" indent="0">
              <a:buNone/>
            </a:pPr>
            <a:endParaRPr lang="nl-BE" sz="1600" dirty="0">
              <a:solidFill>
                <a:schemeClr val="accent1"/>
              </a:solidFill>
            </a:endParaRPr>
          </a:p>
          <a:p>
            <a:pPr marL="68580" indent="0">
              <a:buNone/>
            </a:pPr>
            <a:r>
              <a:rPr lang="nl-BE" sz="1600" dirty="0">
                <a:solidFill>
                  <a:schemeClr val="accent1"/>
                </a:solidFill>
              </a:rPr>
              <a:t>April:</a:t>
            </a:r>
          </a:p>
          <a:p>
            <a:r>
              <a:rPr lang="nl-BE" sz="1600" b="1" dirty="0">
                <a:solidFill>
                  <a:schemeClr val="accent1"/>
                </a:solidFill>
              </a:rPr>
              <a:t>Zaterdag 13 april om 9.30u: Vormselviering in kerk van Tongerlo</a:t>
            </a:r>
          </a:p>
          <a:p>
            <a:pPr marL="68580" indent="0">
              <a:buNone/>
            </a:pPr>
            <a:endParaRPr lang="nl-BE" sz="1600" b="1" dirty="0">
              <a:solidFill>
                <a:schemeClr val="accent1"/>
              </a:solidFill>
            </a:endParaRPr>
          </a:p>
          <a:p>
            <a:pPr marL="68580" indent="0">
              <a:buNone/>
            </a:pPr>
            <a:r>
              <a:rPr lang="nl-BE" sz="1600" dirty="0">
                <a:solidFill>
                  <a:schemeClr val="accent1"/>
                </a:solidFill>
              </a:rPr>
              <a:t>Mei:</a:t>
            </a:r>
          </a:p>
          <a:p>
            <a:r>
              <a:rPr lang="nl-BE" sz="1600" dirty="0">
                <a:solidFill>
                  <a:schemeClr val="tx1"/>
                </a:solidFill>
              </a:rPr>
              <a:t>Zondag 26/5: Gezinsviering om 9.15u in de kerk van Heultje – dankviering voor alle vormelingen en eerste communicanten</a:t>
            </a:r>
          </a:p>
          <a:p>
            <a:pPr marL="68580" indent="0">
              <a:buNone/>
            </a:pPr>
            <a:endParaRPr lang="nl-BE" sz="1600" dirty="0">
              <a:solidFill>
                <a:schemeClr val="tx1"/>
              </a:solidFill>
            </a:endParaRPr>
          </a:p>
          <a:p>
            <a:pPr marL="68580" indent="0">
              <a:buNone/>
            </a:pPr>
            <a:r>
              <a:rPr lang="nl-BE" sz="1600" dirty="0">
                <a:solidFill>
                  <a:schemeClr val="accent1"/>
                </a:solidFill>
              </a:rPr>
              <a:t>Juni:</a:t>
            </a:r>
          </a:p>
          <a:p>
            <a:r>
              <a:rPr lang="nl-BE" sz="1600" dirty="0">
                <a:solidFill>
                  <a:schemeClr val="tx1"/>
                </a:solidFill>
              </a:rPr>
              <a:t>Zondag 23/6: Gezinsviering om 9.15u in de kerk van Heultje</a:t>
            </a:r>
          </a:p>
        </p:txBody>
      </p:sp>
    </p:spTree>
    <p:extLst>
      <p:ext uri="{BB962C8B-B14F-4D97-AF65-F5344CB8AC3E}">
        <p14:creationId xmlns:p14="http://schemas.microsoft.com/office/powerpoint/2010/main" val="322967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BE" dirty="0"/>
              <a:t>Engagementen</a:t>
            </a:r>
          </a:p>
        </p:txBody>
      </p:sp>
      <p:sp>
        <p:nvSpPr>
          <p:cNvPr id="5" name="Tijdelijke aanduiding voor inhoud 4"/>
          <p:cNvSpPr>
            <a:spLocks noGrp="1"/>
          </p:cNvSpPr>
          <p:nvPr>
            <p:ph idx="1"/>
          </p:nvPr>
        </p:nvSpPr>
        <p:spPr>
          <a:xfrm>
            <a:off x="1043492" y="2060848"/>
            <a:ext cx="6777317" cy="4104456"/>
          </a:xfrm>
        </p:spPr>
        <p:txBody>
          <a:bodyPr>
            <a:normAutofit fontScale="92500" lnSpcReduction="20000"/>
          </a:bodyPr>
          <a:lstStyle/>
          <a:p>
            <a:pPr marL="68580" indent="0">
              <a:buNone/>
            </a:pPr>
            <a:r>
              <a:rPr lang="nl-BE" sz="2000" dirty="0">
                <a:solidFill>
                  <a:srgbClr val="92D050"/>
                </a:solidFill>
              </a:rPr>
              <a:t>Voorlopig: voor oktober tot januari:</a:t>
            </a:r>
          </a:p>
          <a:p>
            <a:r>
              <a:rPr lang="nl-BE" sz="2000" dirty="0"/>
              <a:t>Kerstkaarten maken voor leden van </a:t>
            </a:r>
            <a:r>
              <a:rPr lang="nl-BE" sz="2000" dirty="0" err="1"/>
              <a:t>Samana</a:t>
            </a:r>
            <a:endParaRPr lang="nl-BE" sz="2000" dirty="0"/>
          </a:p>
          <a:p>
            <a:r>
              <a:rPr lang="nl-BE" sz="2000" dirty="0"/>
              <a:t>Helpen bij de Toevlucht in Westerlo (voedselbedeling voor kansarmen in de regio): zaterdag 11 november, zaterdag 9 december, zaterdag 13 januari (telkens in namiddag)</a:t>
            </a:r>
          </a:p>
          <a:p>
            <a:r>
              <a:rPr lang="nl-BE" sz="2000" dirty="0"/>
              <a:t>Koop voor een ander: kerstinzameling producten voor kansarmen in regio Westerlo: op zaterdagvoormiddag 9 december</a:t>
            </a:r>
          </a:p>
          <a:p>
            <a:r>
              <a:rPr lang="nl-BE" sz="2000" dirty="0"/>
              <a:t>Welzijnszorg: Soep op de stoep- Actie: mee helpen soep uitdelen na de viering op 10/12</a:t>
            </a:r>
          </a:p>
          <a:p>
            <a:r>
              <a:rPr lang="nl-BE" sz="2000" dirty="0"/>
              <a:t>Mee op ziekenbezoek gaan met bestuursleden van </a:t>
            </a:r>
            <a:r>
              <a:rPr lang="nl-BE" sz="2000" dirty="0" err="1"/>
              <a:t>Samana</a:t>
            </a:r>
            <a:r>
              <a:rPr lang="nl-BE" sz="2000" dirty="0"/>
              <a:t>: in de loop van december</a:t>
            </a:r>
          </a:p>
          <a:p>
            <a:r>
              <a:rPr lang="nl-BE" sz="2000" dirty="0" err="1"/>
              <a:t>Sterzingen</a:t>
            </a:r>
            <a:r>
              <a:rPr lang="nl-BE" sz="2000" dirty="0"/>
              <a:t> </a:t>
            </a:r>
            <a:r>
              <a:rPr lang="nl-BE" sz="2000" dirty="0" err="1"/>
              <a:t>tvv</a:t>
            </a:r>
            <a:r>
              <a:rPr lang="nl-BE" sz="2000" dirty="0"/>
              <a:t> acties van </a:t>
            </a:r>
            <a:r>
              <a:rPr lang="nl-BE" sz="2000" dirty="0" err="1"/>
              <a:t>Missio</a:t>
            </a:r>
            <a:r>
              <a:rPr lang="nl-BE" sz="2000" dirty="0"/>
              <a:t>: op zaterdag 6/1 in voormiddag</a:t>
            </a:r>
          </a:p>
          <a:p>
            <a:pPr marL="68580" indent="0">
              <a:buNone/>
            </a:pPr>
            <a:endParaRPr lang="nl-BE" sz="2000" dirty="0"/>
          </a:p>
        </p:txBody>
      </p:sp>
    </p:spTree>
    <p:extLst>
      <p:ext uri="{BB962C8B-B14F-4D97-AF65-F5344CB8AC3E}">
        <p14:creationId xmlns:p14="http://schemas.microsoft.com/office/powerpoint/2010/main" val="52065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BE" dirty="0"/>
              <a:t>Engagementen</a:t>
            </a:r>
          </a:p>
        </p:txBody>
      </p:sp>
      <p:sp>
        <p:nvSpPr>
          <p:cNvPr id="5" name="Tijdelijke aanduiding voor inhoud 4"/>
          <p:cNvSpPr>
            <a:spLocks noGrp="1"/>
          </p:cNvSpPr>
          <p:nvPr>
            <p:ph idx="1"/>
          </p:nvPr>
        </p:nvSpPr>
        <p:spPr>
          <a:xfrm>
            <a:off x="1043492" y="2323652"/>
            <a:ext cx="6777317" cy="3841652"/>
          </a:xfrm>
        </p:spPr>
        <p:txBody>
          <a:bodyPr>
            <a:normAutofit fontScale="92500" lnSpcReduction="10000"/>
          </a:bodyPr>
          <a:lstStyle/>
          <a:p>
            <a:pPr marL="68580" indent="0">
              <a:buNone/>
            </a:pPr>
            <a:r>
              <a:rPr lang="nl-BE" sz="2000" dirty="0">
                <a:solidFill>
                  <a:srgbClr val="92D050"/>
                </a:solidFill>
              </a:rPr>
              <a:t>Voorlopig: voor januari-april:</a:t>
            </a:r>
          </a:p>
          <a:p>
            <a:r>
              <a:rPr lang="nl-BE" sz="2000" dirty="0">
                <a:solidFill>
                  <a:schemeClr val="tx1"/>
                </a:solidFill>
              </a:rPr>
              <a:t>Damiaanactie: eind januari</a:t>
            </a:r>
          </a:p>
          <a:p>
            <a:r>
              <a:rPr lang="nl-BE" sz="2000" dirty="0">
                <a:solidFill>
                  <a:schemeClr val="tx1"/>
                </a:solidFill>
              </a:rPr>
              <a:t>Amnesty </a:t>
            </a:r>
            <a:r>
              <a:rPr lang="nl-BE" sz="2000" dirty="0" err="1">
                <a:solidFill>
                  <a:schemeClr val="tx1"/>
                </a:solidFill>
              </a:rPr>
              <a:t>international</a:t>
            </a:r>
            <a:r>
              <a:rPr lang="nl-BE" sz="2000" dirty="0">
                <a:solidFill>
                  <a:schemeClr val="tx1"/>
                </a:solidFill>
              </a:rPr>
              <a:t>: schrijf-ze-vrijdag: ergens in februari op de pastorij</a:t>
            </a:r>
          </a:p>
          <a:p>
            <a:r>
              <a:rPr lang="nl-BE" sz="2000" dirty="0">
                <a:solidFill>
                  <a:schemeClr val="tx1"/>
                </a:solidFill>
              </a:rPr>
              <a:t>Helpen bij Toevlucht in Westerlo: 9 maart?</a:t>
            </a:r>
          </a:p>
          <a:p>
            <a:r>
              <a:rPr lang="nl-BE" sz="2000" dirty="0">
                <a:solidFill>
                  <a:schemeClr val="tx1"/>
                </a:solidFill>
              </a:rPr>
              <a:t>Paaskaarten maken voor mensen van WZC: in maart</a:t>
            </a:r>
          </a:p>
          <a:p>
            <a:r>
              <a:rPr lang="nl-BE" sz="2000" dirty="0">
                <a:solidFill>
                  <a:schemeClr val="tx1"/>
                </a:solidFill>
              </a:rPr>
              <a:t>Bezoek aan WZC (onder voorbehoud)</a:t>
            </a:r>
          </a:p>
          <a:p>
            <a:r>
              <a:rPr lang="nl-BE" sz="2000" dirty="0">
                <a:solidFill>
                  <a:schemeClr val="tx1"/>
                </a:solidFill>
              </a:rPr>
              <a:t>Meewerken aan paasviering</a:t>
            </a:r>
          </a:p>
          <a:p>
            <a:pPr marL="68580" indent="0">
              <a:buNone/>
            </a:pPr>
            <a:endParaRPr lang="nl-BE" sz="2000" dirty="0">
              <a:solidFill>
                <a:schemeClr val="tx1"/>
              </a:solidFill>
            </a:endParaRPr>
          </a:p>
          <a:p>
            <a:pPr marL="68580" indent="0">
              <a:buNone/>
            </a:pPr>
            <a:r>
              <a:rPr lang="nl-BE" sz="2000" dirty="0"/>
              <a:t>Bij verdere mogelijkheden tot engagement, krijgen jullie een mail zodat je zoon of dochter zich kan opgeven als helper. Soms vragen we ook extra hulp van ouders.</a:t>
            </a:r>
          </a:p>
          <a:p>
            <a:pPr marL="68580" indent="0">
              <a:buNone/>
            </a:pPr>
            <a:endParaRPr lang="nl-BE" sz="2000" dirty="0"/>
          </a:p>
        </p:txBody>
      </p:sp>
    </p:spTree>
    <p:extLst>
      <p:ext uri="{BB962C8B-B14F-4D97-AF65-F5344CB8AC3E}">
        <p14:creationId xmlns:p14="http://schemas.microsoft.com/office/powerpoint/2010/main" val="130085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96094-6DC9-46EF-9A61-21CDD4A62454}"/>
              </a:ext>
            </a:extLst>
          </p:cNvPr>
          <p:cNvSpPr>
            <a:spLocks noGrp="1"/>
          </p:cNvSpPr>
          <p:nvPr>
            <p:ph type="title"/>
          </p:nvPr>
        </p:nvSpPr>
        <p:spPr/>
        <p:txBody>
          <a:bodyPr/>
          <a:lstStyle/>
          <a:p>
            <a:r>
              <a:rPr lang="nl-BE" dirty="0"/>
              <a:t>Engagementen</a:t>
            </a:r>
          </a:p>
        </p:txBody>
      </p:sp>
      <p:sp>
        <p:nvSpPr>
          <p:cNvPr id="3" name="Tijdelijke aanduiding voor inhoud 2">
            <a:extLst>
              <a:ext uri="{FF2B5EF4-FFF2-40B4-BE49-F238E27FC236}">
                <a16:creationId xmlns:a16="http://schemas.microsoft.com/office/drawing/2014/main" id="{C93DC27F-9916-4AA0-93B5-9BDD0C45C5FF}"/>
              </a:ext>
            </a:extLst>
          </p:cNvPr>
          <p:cNvSpPr>
            <a:spLocks noGrp="1"/>
          </p:cNvSpPr>
          <p:nvPr>
            <p:ph idx="1"/>
          </p:nvPr>
        </p:nvSpPr>
        <p:spPr/>
        <p:txBody>
          <a:bodyPr>
            <a:normAutofit fontScale="92500" lnSpcReduction="10000"/>
          </a:bodyPr>
          <a:lstStyle/>
          <a:p>
            <a:pPr marL="68580" indent="0">
              <a:buNone/>
            </a:pPr>
            <a:endParaRPr lang="nl-BE" dirty="0"/>
          </a:p>
          <a:p>
            <a:pPr marL="68580" indent="0">
              <a:buNone/>
            </a:pPr>
            <a:r>
              <a:rPr lang="nl-BE" dirty="0"/>
              <a:t>Dit jaar: afspraken via mail</a:t>
            </a:r>
          </a:p>
          <a:p>
            <a:pPr>
              <a:buFontTx/>
              <a:buChar char="-"/>
            </a:pPr>
            <a:r>
              <a:rPr lang="nl-BE" dirty="0"/>
              <a:t>Wij vragen vooraf wie zich wil engageren voor bepaalde actie. Kinderen krijgen een briefje mee met mogelijkheden.</a:t>
            </a:r>
          </a:p>
          <a:p>
            <a:pPr>
              <a:buFontTx/>
              <a:buChar char="-"/>
            </a:pPr>
            <a:r>
              <a:rPr lang="nl-BE" dirty="0"/>
              <a:t>Jullie laten weten als jullie zoon/dochter wil meedoen.</a:t>
            </a:r>
          </a:p>
          <a:p>
            <a:pPr>
              <a:buFontTx/>
              <a:buChar char="-"/>
            </a:pPr>
            <a:r>
              <a:rPr lang="nl-BE" dirty="0"/>
              <a:t>Wij verzamelen alle gegevens en verdelen de taken en brengen jullie op de hoogte van verdere concrete afspraken.</a:t>
            </a:r>
          </a:p>
        </p:txBody>
      </p:sp>
    </p:spTree>
    <p:extLst>
      <p:ext uri="{BB962C8B-B14F-4D97-AF65-F5344CB8AC3E}">
        <p14:creationId xmlns:p14="http://schemas.microsoft.com/office/powerpoint/2010/main" val="222266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800" dirty="0"/>
              <a:t>Welkom!</a:t>
            </a:r>
          </a:p>
        </p:txBody>
      </p:sp>
      <p:sp>
        <p:nvSpPr>
          <p:cNvPr id="3" name="Tijdelijke aanduiding voor inhoud 2"/>
          <p:cNvSpPr>
            <a:spLocks noGrp="1"/>
          </p:cNvSpPr>
          <p:nvPr>
            <p:ph idx="1"/>
          </p:nvPr>
        </p:nvSpPr>
        <p:spPr>
          <a:xfrm>
            <a:off x="1043608" y="2780928"/>
            <a:ext cx="6777317" cy="3312368"/>
          </a:xfrm>
        </p:spPr>
        <p:txBody>
          <a:bodyPr>
            <a:normAutofit lnSpcReduction="10000"/>
          </a:bodyPr>
          <a:lstStyle/>
          <a:p>
            <a:r>
              <a:rPr lang="nl-BE" dirty="0"/>
              <a:t>Wie zijn wij?</a:t>
            </a:r>
          </a:p>
          <a:p>
            <a:r>
              <a:rPr lang="nl-BE" dirty="0"/>
              <a:t>Kort: Sinds enkele jaren: Nieuwe regeling vormselvieringen vanuit bisdom – geen vaste data – laat bekend – samen andere parochies – niet meer in kerk van Heultje…</a:t>
            </a:r>
          </a:p>
          <a:p>
            <a:r>
              <a:rPr lang="nl-BE" dirty="0"/>
              <a:t>Wat willen we jullie vanavond vertellen?</a:t>
            </a:r>
          </a:p>
          <a:p>
            <a:pPr lvl="1">
              <a:buFont typeface="Wingdings" panose="05000000000000000000" pitchFamily="2" charset="2"/>
              <a:buChar char="v"/>
            </a:pPr>
            <a:r>
              <a:rPr lang="nl-BE" dirty="0"/>
              <a:t>Deel 1: algemene info</a:t>
            </a:r>
          </a:p>
          <a:p>
            <a:pPr lvl="1">
              <a:buFont typeface="Wingdings" panose="05000000000000000000" pitchFamily="2" charset="2"/>
              <a:buChar char="v"/>
            </a:pPr>
            <a:r>
              <a:rPr lang="nl-BE" dirty="0"/>
              <a:t>Deel 2: praktische info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980728"/>
            <a:ext cx="3672408" cy="171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7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889168"/>
          </a:xfrm>
        </p:spPr>
        <p:txBody>
          <a:bodyPr/>
          <a:lstStyle/>
          <a:p>
            <a:r>
              <a:rPr lang="nl-BE" dirty="0"/>
              <a:t>Vraag voor helpers</a:t>
            </a:r>
          </a:p>
        </p:txBody>
      </p:sp>
      <p:sp>
        <p:nvSpPr>
          <p:cNvPr id="3" name="Tijdelijke aanduiding voor inhoud 2"/>
          <p:cNvSpPr>
            <a:spLocks noGrp="1"/>
          </p:cNvSpPr>
          <p:nvPr>
            <p:ph idx="1"/>
          </p:nvPr>
        </p:nvSpPr>
        <p:spPr/>
        <p:txBody>
          <a:bodyPr/>
          <a:lstStyle/>
          <a:p>
            <a:r>
              <a:rPr lang="nl-BE" dirty="0"/>
              <a:t>We zullen ook af en toe helpende handen van ouders vragen.</a:t>
            </a:r>
          </a:p>
          <a:p>
            <a:r>
              <a:rPr lang="nl-BE" dirty="0"/>
              <a:t>Jullie kunnen dan ook via mail laten weten dat je wil helpen bij deze engagementen.</a:t>
            </a:r>
          </a:p>
          <a:p>
            <a:r>
              <a:rPr lang="nl-BE" dirty="0"/>
              <a:t>Ook hulp welkom bij de catechese-activiteiten: zie briefje</a:t>
            </a:r>
          </a:p>
        </p:txBody>
      </p:sp>
    </p:spTree>
    <p:extLst>
      <p:ext uri="{BB962C8B-B14F-4D97-AF65-F5344CB8AC3E}">
        <p14:creationId xmlns:p14="http://schemas.microsoft.com/office/powerpoint/2010/main" val="390017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961176"/>
          </a:xfrm>
        </p:spPr>
        <p:txBody>
          <a:bodyPr/>
          <a:lstStyle/>
          <a:p>
            <a:r>
              <a:rPr lang="nl-BE" dirty="0"/>
              <a:t> @Communicatie</a:t>
            </a:r>
          </a:p>
        </p:txBody>
      </p:sp>
      <p:sp>
        <p:nvSpPr>
          <p:cNvPr id="3" name="Tijdelijke aanduiding voor inhoud 2"/>
          <p:cNvSpPr>
            <a:spLocks noGrp="1"/>
          </p:cNvSpPr>
          <p:nvPr>
            <p:ph idx="1"/>
          </p:nvPr>
        </p:nvSpPr>
        <p:spPr/>
        <p:txBody>
          <a:bodyPr>
            <a:normAutofit/>
          </a:bodyPr>
          <a:lstStyle/>
          <a:p>
            <a:pPr>
              <a:defRPr/>
            </a:pPr>
            <a:r>
              <a:rPr lang="nl-BE" dirty="0"/>
              <a:t>Voor elke bijeenkomst krijg je een mail met de nodige info.</a:t>
            </a:r>
          </a:p>
          <a:p>
            <a:pPr>
              <a:defRPr/>
            </a:pPr>
            <a:r>
              <a:rPr lang="nl-BE" dirty="0"/>
              <a:t>!!! Let op de plaats en het start-uur !!!</a:t>
            </a:r>
          </a:p>
          <a:p>
            <a:pPr>
              <a:defRPr/>
            </a:pPr>
            <a:r>
              <a:rPr lang="nl-BE" dirty="0"/>
              <a:t>Informatie: op website:</a:t>
            </a:r>
          </a:p>
          <a:p>
            <a:pPr marL="68580" indent="0">
              <a:buNone/>
              <a:defRPr/>
            </a:pPr>
            <a:r>
              <a:rPr lang="nl-BE" dirty="0"/>
              <a:t> 	</a:t>
            </a:r>
            <a:r>
              <a:rPr lang="nl-BE" sz="1800" dirty="0">
                <a:hlinkClick r:id="rId2"/>
              </a:rPr>
              <a:t>http://vormselcatecheseheultje.weebly.com/</a:t>
            </a:r>
            <a:endParaRPr lang="nl-BE" sz="1800" dirty="0"/>
          </a:p>
          <a:p>
            <a:pPr marL="68580" indent="0">
              <a:buNone/>
              <a:defRPr/>
            </a:pPr>
            <a:endParaRPr lang="nl-BE" dirty="0"/>
          </a:p>
          <a:p>
            <a:pPr marL="68580" indent="0">
              <a:buNone/>
            </a:pPr>
            <a:endParaRPr lang="nl-B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80728"/>
            <a:ext cx="1713359" cy="128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19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673144"/>
          </a:xfrm>
        </p:spPr>
        <p:txBody>
          <a:bodyPr>
            <a:normAutofit fontScale="90000"/>
          </a:bodyPr>
          <a:lstStyle/>
          <a:p>
            <a:r>
              <a:rPr lang="nl-BE" dirty="0"/>
              <a:t>Praktische dingen…</a:t>
            </a:r>
          </a:p>
        </p:txBody>
      </p:sp>
      <p:sp>
        <p:nvSpPr>
          <p:cNvPr id="3" name="Tijdelijke aanduiding voor inhoud 2"/>
          <p:cNvSpPr>
            <a:spLocks noGrp="1"/>
          </p:cNvSpPr>
          <p:nvPr>
            <p:ph idx="1"/>
          </p:nvPr>
        </p:nvSpPr>
        <p:spPr>
          <a:xfrm>
            <a:off x="971600" y="1988840"/>
            <a:ext cx="6777317" cy="3797009"/>
          </a:xfrm>
        </p:spPr>
        <p:txBody>
          <a:bodyPr>
            <a:normAutofit fontScale="25000" lnSpcReduction="20000"/>
          </a:bodyPr>
          <a:lstStyle/>
          <a:p>
            <a:r>
              <a:rPr lang="nl-BE" sz="6400" dirty="0"/>
              <a:t>Bij ‘catechese’: steeds verwittigen als zoon/dochter er niet kan zijn!</a:t>
            </a:r>
          </a:p>
          <a:p>
            <a:r>
              <a:rPr lang="nl-BE" sz="6400" dirty="0"/>
              <a:t>Mogen mailadressen zichtbaar zijn voor elkaar? Indien niet: melden </a:t>
            </a:r>
          </a:p>
          <a:p>
            <a:r>
              <a:rPr lang="nl-BE" sz="6400" dirty="0"/>
              <a:t>Mogen foto’s in parochieblad, website…? Indien niet: melden </a:t>
            </a:r>
          </a:p>
          <a:p>
            <a:r>
              <a:rPr lang="nl-BE" sz="6400" dirty="0"/>
              <a:t>Invullen formulier </a:t>
            </a:r>
            <a:r>
              <a:rPr lang="nl-BE" sz="6400" dirty="0" err="1"/>
              <a:t>ivm</a:t>
            </a:r>
            <a:r>
              <a:rPr lang="nl-BE" sz="6400" dirty="0"/>
              <a:t> privacy! </a:t>
            </a:r>
          </a:p>
          <a:p>
            <a:r>
              <a:rPr lang="nl-BE" sz="6400" dirty="0"/>
              <a:t>Bijdrage:30 euro:  mag je storten op rekeningnummer in mail.</a:t>
            </a:r>
          </a:p>
          <a:p>
            <a:r>
              <a:rPr lang="nl-BE" sz="6400" dirty="0"/>
              <a:t>Waarvoor dient bijdrage? O.a. fotograaf tijdens viering, drank en koek tijdens bijeenkomsten, eten tijdens </a:t>
            </a:r>
            <a:r>
              <a:rPr lang="nl-BE" sz="6400" dirty="0" err="1"/>
              <a:t>catechesedag</a:t>
            </a:r>
            <a:r>
              <a:rPr lang="nl-BE" sz="6400" dirty="0"/>
              <a:t>, eventuele onkosten voor activiteiten, gebruik van materialen…</a:t>
            </a:r>
          </a:p>
          <a:p>
            <a:r>
              <a:rPr lang="nl-BE" sz="6400" dirty="0"/>
              <a:t>Muziek tijdens viering: Zijn er onder jullie muzikanten die eventueel de kinderen wil begeleiden bij het zingen van de liedjes?</a:t>
            </a:r>
            <a:endParaRPr lang="nl-BE" dirty="0"/>
          </a:p>
          <a:p>
            <a:pPr marL="68580" indent="0">
              <a:buNone/>
            </a:pPr>
            <a:r>
              <a:rPr lang="nl-BE" dirty="0"/>
              <a:t>	</a:t>
            </a:r>
          </a:p>
        </p:txBody>
      </p:sp>
    </p:spTree>
    <p:extLst>
      <p:ext uri="{BB962C8B-B14F-4D97-AF65-F5344CB8AC3E}">
        <p14:creationId xmlns:p14="http://schemas.microsoft.com/office/powerpoint/2010/main" val="188788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764704"/>
            <a:ext cx="8229600" cy="1224136"/>
          </a:xfrm>
        </p:spPr>
        <p:txBody>
          <a:bodyPr>
            <a:noAutofit/>
          </a:bodyPr>
          <a:lstStyle/>
          <a:p>
            <a:pPr algn="ctr" eaLnBrk="1" hangingPunct="1">
              <a:defRPr/>
            </a:pPr>
            <a:r>
              <a:rPr lang="nl-BE" dirty="0"/>
              <a:t>Verwachtingen naar de vormelingen …</a:t>
            </a:r>
            <a:endParaRPr lang="nl-NL" dirty="0"/>
          </a:p>
        </p:txBody>
      </p:sp>
      <p:sp>
        <p:nvSpPr>
          <p:cNvPr id="20483" name="Rectangle 3"/>
          <p:cNvSpPr>
            <a:spLocks noGrp="1" noChangeArrowheads="1"/>
          </p:cNvSpPr>
          <p:nvPr>
            <p:ph sz="quarter" idx="4294967295"/>
          </p:nvPr>
        </p:nvSpPr>
        <p:spPr>
          <a:xfrm>
            <a:off x="468313" y="1916113"/>
            <a:ext cx="8229600" cy="4525962"/>
          </a:xfrm>
          <a:prstGeom prst="rect">
            <a:avLst/>
          </a:prstGeom>
        </p:spPr>
        <p:txBody>
          <a:bodyPr/>
          <a:lstStyle/>
          <a:p>
            <a:pPr marL="45720" indent="0" eaLnBrk="1" hangingPunct="1">
              <a:buNone/>
              <a:defRPr/>
            </a:pPr>
            <a:endParaRPr lang="nl-BE" dirty="0"/>
          </a:p>
          <a:p>
            <a:pPr eaLnBrk="1" hangingPunct="1">
              <a:defRPr/>
            </a:pPr>
            <a:r>
              <a:rPr lang="nl-BE" sz="2400" dirty="0"/>
              <a:t>Aanwezig zijn tijdens de catechesemomenten</a:t>
            </a:r>
          </a:p>
          <a:p>
            <a:pPr>
              <a:defRPr/>
            </a:pPr>
            <a:r>
              <a:rPr lang="nl-BE" sz="2400" dirty="0"/>
              <a:t>Interesse en motivatie tonen</a:t>
            </a:r>
          </a:p>
          <a:p>
            <a:pPr>
              <a:defRPr/>
            </a:pPr>
            <a:r>
              <a:rPr lang="nl-BE" sz="2400" dirty="0"/>
              <a:t>Respect hebben voor iedereen</a:t>
            </a:r>
          </a:p>
          <a:p>
            <a:pPr eaLnBrk="1" hangingPunct="1">
              <a:defRPr/>
            </a:pPr>
            <a:r>
              <a:rPr lang="nl-BE" sz="2400" dirty="0"/>
              <a:t>Meedoen met de vieringen</a:t>
            </a:r>
          </a:p>
          <a:p>
            <a:pPr eaLnBrk="1" hangingPunct="1">
              <a:defRPr/>
            </a:pPr>
            <a:r>
              <a:rPr lang="nl-BE" sz="2400" dirty="0"/>
              <a:t>Zich volledig inzetten voor een “engagement”</a:t>
            </a:r>
          </a:p>
        </p:txBody>
      </p:sp>
    </p:spTree>
    <p:extLst>
      <p:ext uri="{BB962C8B-B14F-4D97-AF65-F5344CB8AC3E}">
        <p14:creationId xmlns:p14="http://schemas.microsoft.com/office/powerpoint/2010/main" val="906788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anim calcmode="lin" valueType="num">
                                      <p:cBhvr>
                                        <p:cTn id="8" dur="2000" fill="hold"/>
                                        <p:tgtEl>
                                          <p:spTgt spid="20482"/>
                                        </p:tgtEl>
                                        <p:attrNameLst>
                                          <p:attrName>ppt_x</p:attrName>
                                        </p:attrNameLst>
                                      </p:cBhvr>
                                      <p:tavLst>
                                        <p:tav tm="0">
                                          <p:val>
                                            <p:strVal val="#ppt_x"/>
                                          </p:val>
                                        </p:tav>
                                        <p:tav tm="100000">
                                          <p:val>
                                            <p:strVal val="#ppt_x"/>
                                          </p:val>
                                        </p:tav>
                                      </p:tavLst>
                                    </p:anim>
                                    <p:anim calcmode="lin" valueType="num">
                                      <p:cBhvr>
                                        <p:cTn id="9" dur="1800" decel="100000" fill="hold"/>
                                        <p:tgtEl>
                                          <p:spTgt spid="2048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0482"/>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20483">
                                            <p:txEl>
                                              <p:pRg st="4" end="4"/>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20483">
                                            <p:txEl>
                                              <p:pRg st="1" end="1"/>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71601" y="692696"/>
            <a:ext cx="7200800" cy="1143000"/>
          </a:xfrm>
        </p:spPr>
        <p:txBody>
          <a:bodyPr/>
          <a:lstStyle/>
          <a:p>
            <a:pPr eaLnBrk="1" hangingPunct="1">
              <a:defRPr/>
            </a:pPr>
            <a:r>
              <a:rPr lang="nl-BE" sz="4400" dirty="0"/>
              <a:t>… </a:t>
            </a:r>
            <a:r>
              <a:rPr lang="nl-BE" dirty="0"/>
              <a:t>en naar jullie, ouders</a:t>
            </a:r>
            <a:endParaRPr lang="nl-NL" dirty="0"/>
          </a:p>
        </p:txBody>
      </p:sp>
      <p:sp>
        <p:nvSpPr>
          <p:cNvPr id="21507" name="Rectangle 3"/>
          <p:cNvSpPr>
            <a:spLocks noGrp="1" noChangeArrowheads="1"/>
          </p:cNvSpPr>
          <p:nvPr>
            <p:ph sz="quarter" idx="4294967295"/>
          </p:nvPr>
        </p:nvSpPr>
        <p:spPr>
          <a:xfrm>
            <a:off x="467544" y="1916832"/>
            <a:ext cx="8229600" cy="4525962"/>
          </a:xfrm>
          <a:prstGeom prst="rect">
            <a:avLst/>
          </a:prstGeom>
        </p:spPr>
        <p:txBody>
          <a:bodyPr/>
          <a:lstStyle/>
          <a:p>
            <a:pPr marL="0" indent="0" algn="ctr" eaLnBrk="1" hangingPunct="1">
              <a:buFont typeface="Wingdings" pitchFamily="2" charset="2"/>
              <a:buNone/>
              <a:defRPr/>
            </a:pPr>
            <a:endParaRPr lang="nl-BE" dirty="0"/>
          </a:p>
          <a:p>
            <a:pPr eaLnBrk="1" hangingPunct="1">
              <a:defRPr/>
            </a:pPr>
            <a:r>
              <a:rPr lang="nl-BE" sz="2400" dirty="0"/>
              <a:t>Kinderen motiveren om écht mee te doen</a:t>
            </a:r>
          </a:p>
          <a:p>
            <a:pPr eaLnBrk="1" hangingPunct="1">
              <a:defRPr/>
            </a:pPr>
            <a:r>
              <a:rPr lang="nl-BE" sz="2400" dirty="0"/>
              <a:t>Interesse tonen voor de activiteiten</a:t>
            </a:r>
          </a:p>
          <a:p>
            <a:pPr eaLnBrk="1" hangingPunct="1">
              <a:defRPr/>
            </a:pPr>
            <a:r>
              <a:rPr lang="nl-BE" sz="2400" dirty="0"/>
              <a:t>Kinderen helpen om tijdig aanwezig te zijn</a:t>
            </a:r>
          </a:p>
          <a:p>
            <a:pPr eaLnBrk="1" hangingPunct="1">
              <a:defRPr/>
            </a:pPr>
            <a:r>
              <a:rPr lang="nl-BE" sz="2400" dirty="0"/>
              <a:t>Zelf aanwezig zijn op de vieringen</a:t>
            </a:r>
          </a:p>
          <a:p>
            <a:pPr eaLnBrk="1" hangingPunct="1">
              <a:defRPr/>
            </a:pPr>
            <a:r>
              <a:rPr lang="nl-BE" dirty="0"/>
              <a:t>Wie graag af en toe wil helpen, mag </a:t>
            </a:r>
            <a:r>
              <a:rPr lang="nl-BE"/>
              <a:t>dit zeker laten weten!</a:t>
            </a:r>
            <a:endParaRPr lang="nl-BE" sz="2400" dirty="0"/>
          </a:p>
        </p:txBody>
      </p:sp>
    </p:spTree>
    <p:extLst>
      <p:ext uri="{BB962C8B-B14F-4D97-AF65-F5344CB8AC3E}">
        <p14:creationId xmlns:p14="http://schemas.microsoft.com/office/powerpoint/2010/main" val="1629981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anim calcmode="lin" valueType="num">
                                      <p:cBhvr>
                                        <p:cTn id="8" dur="2000" fill="hold"/>
                                        <p:tgtEl>
                                          <p:spTgt spid="21506"/>
                                        </p:tgtEl>
                                        <p:attrNameLst>
                                          <p:attrName>ppt_x</p:attrName>
                                        </p:attrNameLst>
                                      </p:cBhvr>
                                      <p:tavLst>
                                        <p:tav tm="0">
                                          <p:val>
                                            <p:strVal val="#ppt_x"/>
                                          </p:val>
                                        </p:tav>
                                        <p:tav tm="100000">
                                          <p:val>
                                            <p:strVal val="#ppt_x"/>
                                          </p:val>
                                        </p:tav>
                                      </p:tavLst>
                                    </p:anim>
                                    <p:anim calcmode="lin" valueType="num">
                                      <p:cBhvr>
                                        <p:cTn id="9" dur="1800" decel="100000" fill="hold"/>
                                        <p:tgtEl>
                                          <p:spTgt spid="2150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1506"/>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21507">
                                            <p:txEl>
                                              <p:pRg st="4" end="4"/>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2"/>
          <p:cNvSpPr>
            <a:spLocks noGrp="1"/>
          </p:cNvSpPr>
          <p:nvPr>
            <p:ph type="sldNum" sz="quarter" idx="10"/>
          </p:nvPr>
        </p:nvSpPr>
        <p:spPr/>
        <p:txBody>
          <a:bodyPr/>
          <a:lstStyle/>
          <a:p>
            <a:fld id="{7E98668F-9ED9-4B77-8DFA-E2E7FC7BA31A}" type="slidenum">
              <a:rPr lang="en-US" altLang="nl-BE"/>
              <a:pPr/>
              <a:t>25</a:t>
            </a:fld>
            <a:endParaRPr lang="en-US" altLang="nl-BE"/>
          </a:p>
        </p:txBody>
      </p:sp>
      <p:pic>
        <p:nvPicPr>
          <p:cNvPr id="54274" name="Picture 2" descr="naamloo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57475"/>
            <a:ext cx="4648200" cy="34861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54275" name="Picture 3" descr="rik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62000"/>
            <a:ext cx="4572000" cy="34290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54276" name="Rectangle 4"/>
          <p:cNvSpPr>
            <a:spLocks noGrp="1" noChangeArrowheads="1"/>
          </p:cNvSpPr>
          <p:nvPr>
            <p:ph type="title"/>
          </p:nvPr>
        </p:nvSpPr>
        <p:spPr>
          <a:xfrm>
            <a:off x="755576" y="558785"/>
            <a:ext cx="3044825" cy="1371600"/>
          </a:xfrm>
        </p:spPr>
        <p:txBody>
          <a:bodyPr/>
          <a:lstStyle/>
          <a:p>
            <a:r>
              <a:rPr lang="nl-BE" altLang="nl-BE" dirty="0"/>
              <a:t>Goeie vaart!</a:t>
            </a:r>
            <a:endParaRPr lang="nl-NL" altLang="nl-BE" dirty="0"/>
          </a:p>
        </p:txBody>
      </p:sp>
    </p:spTree>
    <p:extLst>
      <p:ext uri="{BB962C8B-B14F-4D97-AF65-F5344CB8AC3E}">
        <p14:creationId xmlns:p14="http://schemas.microsoft.com/office/powerpoint/2010/main" val="371632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1105192"/>
          </a:xfrm>
        </p:spPr>
        <p:txBody>
          <a:bodyPr>
            <a:normAutofit fontScale="90000"/>
          </a:bodyPr>
          <a:lstStyle/>
          <a:p>
            <a:r>
              <a:rPr lang="nl-BE" dirty="0"/>
              <a:t>Nog vragen? </a:t>
            </a:r>
            <a:br>
              <a:rPr lang="nl-BE" dirty="0"/>
            </a:br>
            <a:r>
              <a:rPr lang="nl-BE" dirty="0"/>
              <a:t>Nog bekommernissen?</a:t>
            </a:r>
          </a:p>
        </p:txBody>
      </p:sp>
      <p:pic>
        <p:nvPicPr>
          <p:cNvPr id="7" name="Tijdelijke aanduiding voor inhoud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7584" y="2492896"/>
            <a:ext cx="6383161" cy="3508375"/>
          </a:xfrm>
        </p:spPr>
      </p:pic>
    </p:spTree>
    <p:extLst>
      <p:ext uri="{BB962C8B-B14F-4D97-AF65-F5344CB8AC3E}">
        <p14:creationId xmlns:p14="http://schemas.microsoft.com/office/powerpoint/2010/main" val="81961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Vormsel: Wat?</a:t>
            </a:r>
          </a:p>
        </p:txBody>
      </p:sp>
      <p:sp>
        <p:nvSpPr>
          <p:cNvPr id="3" name="Tijdelijke aanduiding voor inhoud 2"/>
          <p:cNvSpPr>
            <a:spLocks noGrp="1"/>
          </p:cNvSpPr>
          <p:nvPr>
            <p:ph idx="1"/>
          </p:nvPr>
        </p:nvSpPr>
        <p:spPr/>
        <p:txBody>
          <a:bodyPr>
            <a:normAutofit fontScale="92500"/>
          </a:bodyPr>
          <a:lstStyle/>
          <a:p>
            <a:pPr marL="68580" indent="0">
              <a:buNone/>
            </a:pPr>
            <a:r>
              <a:rPr lang="nl-BE" i="1" dirty="0"/>
              <a:t>“Als je een zeilboot bouwt met alles erop en eraan, heb je toch wind nodig voor je kunt varen.  Zo is het vormsel ook: je hebt alles al sinds je doopsel, maar bij het vormsel laat de Geest je wakker schieten en kan je beginnen te varen en je eigen leven in handen nemen.  Of je kan zeggen: bij het vormsel komt een christen ‘in vorm’, zoals een wielrenner in vorm moet zijn om goed te kunnen fietsen.” </a:t>
            </a:r>
            <a:r>
              <a:rPr lang="nl-BE" sz="1700" i="1" dirty="0"/>
              <a:t>( uitspraak van reeds overleden Kardinaal </a:t>
            </a:r>
            <a:r>
              <a:rPr lang="nl-BE" sz="1700" i="1" dirty="0" err="1"/>
              <a:t>Danneels</a:t>
            </a:r>
            <a:r>
              <a:rPr lang="nl-BE" sz="1700" i="1" dirty="0"/>
              <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836712"/>
            <a:ext cx="1273324" cy="127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27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6D3B-6421-4E0B-A60A-521B152975A2}"/>
              </a:ext>
            </a:extLst>
          </p:cNvPr>
          <p:cNvSpPr>
            <a:spLocks noGrp="1"/>
          </p:cNvSpPr>
          <p:nvPr>
            <p:ph type="title"/>
          </p:nvPr>
        </p:nvSpPr>
        <p:spPr/>
        <p:txBody>
          <a:bodyPr/>
          <a:lstStyle/>
          <a:p>
            <a:r>
              <a:rPr lang="nl-BE" dirty="0"/>
              <a:t>Vormselfeest</a:t>
            </a:r>
          </a:p>
        </p:txBody>
      </p:sp>
      <p:sp>
        <p:nvSpPr>
          <p:cNvPr id="3" name="Tijdelijke aanduiding voor inhoud 2">
            <a:extLst>
              <a:ext uri="{FF2B5EF4-FFF2-40B4-BE49-F238E27FC236}">
                <a16:creationId xmlns:a16="http://schemas.microsoft.com/office/drawing/2014/main" id="{851CE60C-2A0E-4AFC-91A2-4B78801C3F43}"/>
              </a:ext>
            </a:extLst>
          </p:cNvPr>
          <p:cNvSpPr>
            <a:spLocks noGrp="1"/>
          </p:cNvSpPr>
          <p:nvPr>
            <p:ph idx="1"/>
          </p:nvPr>
        </p:nvSpPr>
        <p:spPr/>
        <p:txBody>
          <a:bodyPr/>
          <a:lstStyle/>
          <a:p>
            <a:r>
              <a:rPr lang="nl-BE" dirty="0"/>
              <a:t>Thuis!</a:t>
            </a:r>
          </a:p>
          <a:p>
            <a:r>
              <a:rPr lang="nl-BE" dirty="0"/>
              <a:t>In de kerk!</a:t>
            </a:r>
          </a:p>
        </p:txBody>
      </p:sp>
    </p:spTree>
    <p:extLst>
      <p:ext uri="{BB962C8B-B14F-4D97-AF65-F5344CB8AC3E}">
        <p14:creationId xmlns:p14="http://schemas.microsoft.com/office/powerpoint/2010/main" val="49482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2"/>
          <p:cNvSpPr>
            <a:spLocks noGrp="1"/>
          </p:cNvSpPr>
          <p:nvPr>
            <p:ph type="sldNum" sz="quarter" idx="10"/>
          </p:nvPr>
        </p:nvSpPr>
        <p:spPr/>
        <p:txBody>
          <a:bodyPr/>
          <a:lstStyle/>
          <a:p>
            <a:fld id="{FEBCEB9C-5BC1-4559-80F1-D21BAE099514}" type="slidenum">
              <a:rPr lang="en-US" altLang="nl-BE"/>
              <a:pPr/>
              <a:t>5</a:t>
            </a:fld>
            <a:endParaRPr lang="en-US" altLang="nl-BE"/>
          </a:p>
        </p:txBody>
      </p:sp>
      <p:pic>
        <p:nvPicPr>
          <p:cNvPr id="48130" name="Picture 2" descr="jp_beb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5703779" cy="3675856"/>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48131" name="Rectangle 3"/>
          <p:cNvSpPr>
            <a:spLocks noGrp="1" noChangeArrowheads="1"/>
          </p:cNvSpPr>
          <p:nvPr>
            <p:ph type="title"/>
          </p:nvPr>
        </p:nvSpPr>
        <p:spPr/>
        <p:txBody>
          <a:bodyPr/>
          <a:lstStyle/>
          <a:p>
            <a:r>
              <a:rPr lang="nl-BE" altLang="nl-BE"/>
              <a:t>Mijn bootje …</a:t>
            </a:r>
            <a:endParaRPr lang="nl-NL" altLang="nl-BE"/>
          </a:p>
        </p:txBody>
      </p:sp>
    </p:spTree>
    <p:extLst>
      <p:ext uri="{BB962C8B-B14F-4D97-AF65-F5344CB8AC3E}">
        <p14:creationId xmlns:p14="http://schemas.microsoft.com/office/powerpoint/2010/main" val="188617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8DD6645E-0987-4EB1-B0FD-7D72DF4C2710}" type="slidenum">
              <a:rPr lang="en-US" altLang="nl-BE"/>
              <a:pPr/>
              <a:t>6</a:t>
            </a:fld>
            <a:endParaRPr lang="en-US" altLang="nl-BE"/>
          </a:p>
        </p:txBody>
      </p:sp>
      <p:sp>
        <p:nvSpPr>
          <p:cNvPr id="49154" name="Rectangle 2"/>
          <p:cNvSpPr>
            <a:spLocks noGrp="1" noChangeArrowheads="1"/>
          </p:cNvSpPr>
          <p:nvPr>
            <p:ph type="title"/>
          </p:nvPr>
        </p:nvSpPr>
        <p:spPr>
          <a:xfrm>
            <a:off x="654550" y="571500"/>
            <a:ext cx="6797769" cy="1371600"/>
          </a:xfrm>
        </p:spPr>
        <p:txBody>
          <a:bodyPr>
            <a:normAutofit/>
          </a:bodyPr>
          <a:lstStyle/>
          <a:p>
            <a:r>
              <a:rPr lang="nl-BE" altLang="nl-BE" sz="3600" dirty="0"/>
              <a:t>M’n bootje wordt gebouwd</a:t>
            </a:r>
            <a:endParaRPr lang="nl-NL" altLang="nl-BE" sz="3600" dirty="0"/>
          </a:p>
        </p:txBody>
      </p:sp>
      <p:sp>
        <p:nvSpPr>
          <p:cNvPr id="49155" name="Rectangle 3"/>
          <p:cNvSpPr>
            <a:spLocks noGrp="1" noChangeArrowheads="1"/>
          </p:cNvSpPr>
          <p:nvPr>
            <p:ph type="body" sz="half" idx="1"/>
          </p:nvPr>
        </p:nvSpPr>
        <p:spPr/>
        <p:txBody>
          <a:bodyPr>
            <a:normAutofit lnSpcReduction="10000"/>
          </a:bodyPr>
          <a:lstStyle/>
          <a:p>
            <a:pPr>
              <a:lnSpc>
                <a:spcPct val="90000"/>
              </a:lnSpc>
            </a:pPr>
            <a:r>
              <a:rPr lang="nl-BE" altLang="nl-BE" sz="2800" dirty="0"/>
              <a:t>Ik word gedoopt</a:t>
            </a:r>
          </a:p>
          <a:p>
            <a:pPr>
              <a:lnSpc>
                <a:spcPct val="90000"/>
              </a:lnSpc>
            </a:pPr>
            <a:r>
              <a:rPr lang="nl-BE" altLang="nl-BE" sz="2800" dirty="0"/>
              <a:t>Anderen dragen zorg voor mij</a:t>
            </a:r>
          </a:p>
          <a:p>
            <a:pPr>
              <a:lnSpc>
                <a:spcPct val="90000"/>
              </a:lnSpc>
            </a:pPr>
            <a:r>
              <a:rPr lang="nl-BE" altLang="nl-BE" sz="2800" dirty="0"/>
              <a:t>Basisvertrouwen als voedingsbodem voor geloven …</a:t>
            </a:r>
          </a:p>
          <a:p>
            <a:pPr>
              <a:lnSpc>
                <a:spcPct val="90000"/>
              </a:lnSpc>
            </a:pPr>
            <a:r>
              <a:rPr lang="nl-BE" altLang="nl-BE" sz="2800" dirty="0"/>
              <a:t>… maar ik heb het nog niet in eigen handen</a:t>
            </a:r>
            <a:endParaRPr lang="nl-NL" altLang="nl-BE" sz="2800" dirty="0"/>
          </a:p>
        </p:txBody>
      </p:sp>
      <p:pic>
        <p:nvPicPr>
          <p:cNvPr id="49156" name="Picture 4" descr="SusanSkif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3409950" cy="4119563"/>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272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up)">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330E240F-AB22-48EA-A791-DD2FF71D1B47}" type="slidenum">
              <a:rPr lang="en-US" altLang="nl-BE"/>
              <a:pPr/>
              <a:t>7</a:t>
            </a:fld>
            <a:endParaRPr lang="en-US" altLang="nl-BE"/>
          </a:p>
        </p:txBody>
      </p:sp>
      <p:sp>
        <p:nvSpPr>
          <p:cNvPr id="50178" name="Rectangle 2"/>
          <p:cNvSpPr>
            <a:spLocks noGrp="1" noChangeArrowheads="1"/>
          </p:cNvSpPr>
          <p:nvPr>
            <p:ph type="title"/>
          </p:nvPr>
        </p:nvSpPr>
        <p:spPr>
          <a:xfrm>
            <a:off x="857600" y="-121716"/>
            <a:ext cx="8316416" cy="1603648"/>
          </a:xfrm>
        </p:spPr>
        <p:txBody>
          <a:bodyPr>
            <a:normAutofit/>
          </a:bodyPr>
          <a:lstStyle/>
          <a:p>
            <a:r>
              <a:rPr lang="nl-BE" altLang="nl-BE" sz="3600" dirty="0"/>
              <a:t>M’n bootje wordt te water gelaten</a:t>
            </a:r>
            <a:endParaRPr lang="nl-NL" altLang="nl-BE" sz="3600" dirty="0"/>
          </a:p>
        </p:txBody>
      </p:sp>
      <p:sp>
        <p:nvSpPr>
          <p:cNvPr id="50179" name="Rectangle 3"/>
          <p:cNvSpPr>
            <a:spLocks noGrp="1" noChangeArrowheads="1"/>
          </p:cNvSpPr>
          <p:nvPr>
            <p:ph type="body" sz="half" idx="2"/>
          </p:nvPr>
        </p:nvSpPr>
        <p:spPr/>
        <p:txBody>
          <a:bodyPr>
            <a:normAutofit lnSpcReduction="10000"/>
          </a:bodyPr>
          <a:lstStyle/>
          <a:p>
            <a:r>
              <a:rPr lang="nl-BE" altLang="nl-BE" sz="2800"/>
              <a:t>Ik doe mijn eerste communie</a:t>
            </a:r>
          </a:p>
          <a:p>
            <a:r>
              <a:rPr lang="nl-BE" altLang="nl-BE" sz="2800"/>
              <a:t>Met (nieuwe vrienden) samen leer ik Jezus kennen</a:t>
            </a:r>
          </a:p>
          <a:p>
            <a:r>
              <a:rPr lang="nl-BE" altLang="nl-BE" sz="2800"/>
              <a:t>… maar het blijft voorlopig allemaal ‘veilig aan de oever’</a:t>
            </a:r>
            <a:endParaRPr lang="nl-NL" altLang="nl-BE" sz="2800"/>
          </a:p>
        </p:txBody>
      </p:sp>
      <p:pic>
        <p:nvPicPr>
          <p:cNvPr id="50180" name="Picture 4" descr="Launching%20Sea%20Scouts'%20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3733800" cy="2887663"/>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63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ipe(up)">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CB914941-6F90-482B-94B3-30626B349E60}" type="slidenum">
              <a:rPr lang="en-US" altLang="nl-BE"/>
              <a:pPr/>
              <a:t>8</a:t>
            </a:fld>
            <a:endParaRPr lang="en-US" altLang="nl-BE"/>
          </a:p>
        </p:txBody>
      </p:sp>
      <p:sp>
        <p:nvSpPr>
          <p:cNvPr id="51202" name="Rectangle 2"/>
          <p:cNvSpPr>
            <a:spLocks noGrp="1" noChangeArrowheads="1"/>
          </p:cNvSpPr>
          <p:nvPr>
            <p:ph type="title"/>
          </p:nvPr>
        </p:nvSpPr>
        <p:spPr>
          <a:xfrm>
            <a:off x="685800" y="0"/>
            <a:ext cx="6910536" cy="1371600"/>
          </a:xfrm>
        </p:spPr>
        <p:txBody>
          <a:bodyPr>
            <a:normAutofit/>
          </a:bodyPr>
          <a:lstStyle/>
          <a:p>
            <a:r>
              <a:rPr lang="nl-BE" altLang="nl-BE" sz="3600" dirty="0"/>
              <a:t>Mijn bootje kiest de volle zee</a:t>
            </a:r>
            <a:endParaRPr lang="nl-NL" altLang="nl-BE" sz="3600" dirty="0"/>
          </a:p>
        </p:txBody>
      </p:sp>
      <p:sp>
        <p:nvSpPr>
          <p:cNvPr id="51203" name="Rectangle 3"/>
          <p:cNvSpPr>
            <a:spLocks noGrp="1" noChangeArrowheads="1"/>
          </p:cNvSpPr>
          <p:nvPr>
            <p:ph type="body" sz="half" idx="1"/>
          </p:nvPr>
        </p:nvSpPr>
        <p:spPr/>
        <p:txBody>
          <a:bodyPr>
            <a:normAutofit lnSpcReduction="10000"/>
          </a:bodyPr>
          <a:lstStyle/>
          <a:p>
            <a:pPr>
              <a:lnSpc>
                <a:spcPct val="90000"/>
              </a:lnSpc>
            </a:pPr>
            <a:r>
              <a:rPr lang="nl-BE" altLang="nl-BE" sz="2800"/>
              <a:t>Ik word gevormd</a:t>
            </a:r>
          </a:p>
          <a:p>
            <a:pPr>
              <a:lnSpc>
                <a:spcPct val="90000"/>
              </a:lnSpc>
            </a:pPr>
            <a:r>
              <a:rPr lang="nl-BE" altLang="nl-BE" sz="2800"/>
              <a:t>Ik oefen in het zelf kiezen van mijn weg</a:t>
            </a:r>
          </a:p>
          <a:p>
            <a:pPr>
              <a:lnSpc>
                <a:spcPct val="90000"/>
              </a:lnSpc>
            </a:pPr>
            <a:r>
              <a:rPr lang="nl-BE" altLang="nl-BE" sz="2800"/>
              <a:t>… ook de weg van Jezus,</a:t>
            </a:r>
          </a:p>
          <a:p>
            <a:pPr>
              <a:lnSpc>
                <a:spcPct val="90000"/>
              </a:lnSpc>
            </a:pPr>
            <a:r>
              <a:rPr lang="nl-BE" altLang="nl-BE" sz="2800"/>
              <a:t>maar anderen blijven belangrijk: ze kunnen zorgen voor ‘wind in m’n zeilen’</a:t>
            </a:r>
            <a:endParaRPr lang="nl-NL" altLang="nl-BE" sz="2800"/>
          </a:p>
        </p:txBody>
      </p:sp>
      <p:pic>
        <p:nvPicPr>
          <p:cNvPr id="51204" name="Picture 4" descr="Zeilb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098800" cy="46482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05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up)">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C2DE33DD-C821-4C30-BA73-E960AA48C8B4}" type="slidenum">
              <a:rPr lang="en-US" altLang="nl-BE"/>
              <a:pPr/>
              <a:t>9</a:t>
            </a:fld>
            <a:endParaRPr lang="en-US" altLang="nl-BE"/>
          </a:p>
        </p:txBody>
      </p:sp>
      <p:sp>
        <p:nvSpPr>
          <p:cNvPr id="53250" name="Rectangle 2"/>
          <p:cNvSpPr>
            <a:spLocks noGrp="1" noChangeArrowheads="1"/>
          </p:cNvSpPr>
          <p:nvPr>
            <p:ph type="title"/>
          </p:nvPr>
        </p:nvSpPr>
        <p:spPr>
          <a:xfrm>
            <a:off x="228600" y="457200"/>
            <a:ext cx="8458200" cy="1143000"/>
          </a:xfrm>
        </p:spPr>
        <p:txBody>
          <a:bodyPr/>
          <a:lstStyle/>
          <a:p>
            <a:r>
              <a:rPr lang="nl-BE" altLang="nl-BE" dirty="0"/>
              <a:t>  Mijn bootje is bestemd tot varen</a:t>
            </a:r>
            <a:endParaRPr lang="nl-NL" altLang="nl-BE" dirty="0"/>
          </a:p>
        </p:txBody>
      </p:sp>
      <p:sp>
        <p:nvSpPr>
          <p:cNvPr id="53251" name="Rectangle 3"/>
          <p:cNvSpPr>
            <a:spLocks noGrp="1" noChangeArrowheads="1"/>
          </p:cNvSpPr>
          <p:nvPr>
            <p:ph type="body" sz="half" idx="2"/>
          </p:nvPr>
        </p:nvSpPr>
        <p:spPr/>
        <p:txBody>
          <a:bodyPr/>
          <a:lstStyle/>
          <a:p>
            <a:r>
              <a:rPr lang="nl-BE" altLang="nl-BE" sz="2800"/>
              <a:t>Niet gelovig verzanden …</a:t>
            </a:r>
          </a:p>
          <a:p>
            <a:r>
              <a:rPr lang="nl-BE" altLang="nl-BE" sz="2800"/>
              <a:t>… dus: Jezus’ verhaal blijven beleven</a:t>
            </a:r>
          </a:p>
          <a:p>
            <a:r>
              <a:rPr lang="nl-BE" altLang="nl-BE" sz="2800"/>
              <a:t>ook als het grote feest straks voorbij zal zijn</a:t>
            </a:r>
            <a:endParaRPr lang="nl-NL" altLang="nl-BE" sz="2800"/>
          </a:p>
        </p:txBody>
      </p:sp>
      <p:pic>
        <p:nvPicPr>
          <p:cNvPr id="53252" name="Picture 4" descr="naamlo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43250"/>
            <a:ext cx="3810000" cy="28575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2598"/>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1380</Words>
  <Application>Microsoft Office PowerPoint</Application>
  <PresentationFormat>Diavoorstelling (4:3)</PresentationFormat>
  <Paragraphs>173</Paragraphs>
  <Slides>26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Calibri</vt:lpstr>
      <vt:lpstr>Century Gothic</vt:lpstr>
      <vt:lpstr>Wingdings</vt:lpstr>
      <vt:lpstr>Wingdings 2</vt:lpstr>
      <vt:lpstr>Austin</vt:lpstr>
      <vt:lpstr>VORMSEL- CATECHESE 2023-2024</vt:lpstr>
      <vt:lpstr>Welkom!</vt:lpstr>
      <vt:lpstr>Vormsel: Wat?</vt:lpstr>
      <vt:lpstr>Vormselfeest</vt:lpstr>
      <vt:lpstr>Mijn bootje …</vt:lpstr>
      <vt:lpstr>M’n bootje wordt gebouwd</vt:lpstr>
      <vt:lpstr>M’n bootje wordt te water gelaten</vt:lpstr>
      <vt:lpstr>Mijn bootje kiest de volle zee</vt:lpstr>
      <vt:lpstr>  Mijn bootje is bestemd tot varen</vt:lpstr>
      <vt:lpstr>Voorbereiden op vormsel</vt:lpstr>
      <vt:lpstr>Vormselcatechese: Wat?</vt:lpstr>
      <vt:lpstr>Vormselcatechese: Hoe?</vt:lpstr>
      <vt:lpstr>      </vt:lpstr>
      <vt:lpstr>  Jaarkalender (onder voorbehoud)</vt:lpstr>
      <vt:lpstr>  Jaarkalender (onder voorbehoud)</vt:lpstr>
      <vt:lpstr>PowerPoint-presentatie</vt:lpstr>
      <vt:lpstr>Engagementen</vt:lpstr>
      <vt:lpstr>Engagementen</vt:lpstr>
      <vt:lpstr>Engagementen</vt:lpstr>
      <vt:lpstr>Vraag voor helpers</vt:lpstr>
      <vt:lpstr> @Communicatie</vt:lpstr>
      <vt:lpstr>Praktische dingen…</vt:lpstr>
      <vt:lpstr>Verwachtingen naar de vormelingen …</vt:lpstr>
      <vt:lpstr>… en naar jullie, ouders</vt:lpstr>
      <vt:lpstr>Goeie vaart!</vt:lpstr>
      <vt:lpstr>Nog vragen?  Nog bekommernissen?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VORMSEL- CATECHESE 2015-2016</dc:title>
  <dc:creator>Guy</dc:creator>
  <cp:lastModifiedBy>Guy van Daele</cp:lastModifiedBy>
  <cp:revision>70</cp:revision>
  <cp:lastPrinted>2015-09-25T11:58:30Z</cp:lastPrinted>
  <dcterms:created xsi:type="dcterms:W3CDTF">2015-09-25T08:42:04Z</dcterms:created>
  <dcterms:modified xsi:type="dcterms:W3CDTF">2023-09-16T10:43:55Z</dcterms:modified>
</cp:coreProperties>
</file>